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y="5143500" cx="9144000"/>
  <p:notesSz cx="6858000" cy="9144000"/>
  <p:embeddedFontLst>
    <p:embeddedFont>
      <p:font typeface="Josefin Slab"/>
      <p:regular r:id="rId81"/>
      <p:bold r:id="rId82"/>
      <p:italic r:id="rId83"/>
      <p:boldItalic r:id="rId84"/>
    </p:embeddedFont>
    <p:embeddedFont>
      <p:font typeface="Anton"/>
      <p:regular r:id="rId85"/>
    </p:embeddedFont>
    <p:embeddedFont>
      <p:font typeface="Architects Daughter"/>
      <p:regular r:id="rId86"/>
    </p:embeddedFont>
    <p:embeddedFont>
      <p:font typeface="Fira Sans Condensed Light"/>
      <p:regular r:id="rId87"/>
      <p:bold r:id="rId88"/>
      <p:italic r:id="rId89"/>
      <p:boldItalic r:id="rId90"/>
    </p:embeddedFont>
    <p:embeddedFont>
      <p:font typeface="Fira Sans Condensed"/>
      <p:regular r:id="rId91"/>
      <p:bold r:id="rId92"/>
      <p:italic r:id="rId93"/>
      <p:boldItalic r:id="rId94"/>
    </p:embeddedFont>
    <p:embeddedFont>
      <p:font typeface="Advent Pro Light"/>
      <p:regular r:id="rId95"/>
      <p:bold r:id="rId96"/>
    </p:embeddedFont>
    <p:embeddedFont>
      <p:font typeface="Rajdhani"/>
      <p:regular r:id="rId97"/>
      <p:bold r:id="rId98"/>
    </p:embeddedFont>
    <p:embeddedFont>
      <p:font typeface="Century Gothic"/>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2" Type="http://schemas.openxmlformats.org/officeDocument/2006/relationships/font" Target="fonts/CenturyGothic-boldItalic.fntdata"/><Relationship Id="rId101" Type="http://schemas.openxmlformats.org/officeDocument/2006/relationships/font" Target="fonts/CenturyGothic-italic.fntdata"/><Relationship Id="rId100" Type="http://schemas.openxmlformats.org/officeDocument/2006/relationships/font" Target="fonts/CenturyGothic-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AdventProLight-regular.fntdata"/><Relationship Id="rId94" Type="http://schemas.openxmlformats.org/officeDocument/2006/relationships/font" Target="fonts/FiraSansCondensed-boldItalic.fntdata"/><Relationship Id="rId97" Type="http://schemas.openxmlformats.org/officeDocument/2006/relationships/font" Target="fonts/Rajdhani-regular.fntdata"/><Relationship Id="rId96" Type="http://schemas.openxmlformats.org/officeDocument/2006/relationships/font" Target="fonts/AdventProLight-bold.fntdata"/><Relationship Id="rId11" Type="http://schemas.openxmlformats.org/officeDocument/2006/relationships/slide" Target="slides/slide7.xml"/><Relationship Id="rId99" Type="http://schemas.openxmlformats.org/officeDocument/2006/relationships/font" Target="fonts/CenturyGothic-regular.fntdata"/><Relationship Id="rId10" Type="http://schemas.openxmlformats.org/officeDocument/2006/relationships/slide" Target="slides/slide6.xml"/><Relationship Id="rId98" Type="http://schemas.openxmlformats.org/officeDocument/2006/relationships/font" Target="fonts/Rajdhani-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FiraSansCondensed-regular.fntdata"/><Relationship Id="rId90" Type="http://schemas.openxmlformats.org/officeDocument/2006/relationships/font" Target="fonts/FiraSansCondensedLight-boldItalic.fntdata"/><Relationship Id="rId93" Type="http://schemas.openxmlformats.org/officeDocument/2006/relationships/font" Target="fonts/FiraSansCondensed-italic.fntdata"/><Relationship Id="rId92" Type="http://schemas.openxmlformats.org/officeDocument/2006/relationships/font" Target="fonts/FiraSansCondense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JosefinSlab-boldItalic.fntdata"/><Relationship Id="rId83" Type="http://schemas.openxmlformats.org/officeDocument/2006/relationships/font" Target="fonts/JosefinSlab-italic.fntdata"/><Relationship Id="rId86" Type="http://schemas.openxmlformats.org/officeDocument/2006/relationships/font" Target="fonts/ArchitectsDaughter-regular.fntdata"/><Relationship Id="rId85" Type="http://schemas.openxmlformats.org/officeDocument/2006/relationships/font" Target="fonts/Anton-regular.fntdata"/><Relationship Id="rId88" Type="http://schemas.openxmlformats.org/officeDocument/2006/relationships/font" Target="fonts/FiraSansCondensedLight-bold.fntdata"/><Relationship Id="rId87" Type="http://schemas.openxmlformats.org/officeDocument/2006/relationships/font" Target="fonts/FiraSansCondensedLight-regular.fntdata"/><Relationship Id="rId89" Type="http://schemas.openxmlformats.org/officeDocument/2006/relationships/font" Target="fonts/FiraSansCondensedLight-italic.fntdata"/><Relationship Id="rId80" Type="http://schemas.openxmlformats.org/officeDocument/2006/relationships/slide" Target="slides/slide76.xml"/><Relationship Id="rId82" Type="http://schemas.openxmlformats.org/officeDocument/2006/relationships/font" Target="fonts/JosefinSlab-bold.fntdata"/><Relationship Id="rId81" Type="http://schemas.openxmlformats.org/officeDocument/2006/relationships/font" Target="fonts/JosefinSla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0423feb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0423feb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0423feb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0423feb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0423feb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0423feb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fed29d12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fed29d12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fe91848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fe91848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0acbb60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0acbb60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0acbb60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0acbb60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0e23918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0e23918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da22fc6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da22fc6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da22fc6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da22fc6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0423feb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0423fe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WHY ISL - no other SL like ASL, BSL(diversity factor)</a:t>
            </a:r>
            <a:endParaRPr/>
          </a:p>
          <a:p>
            <a:pPr indent="0" lvl="0" marL="0" rtl="0" algn="l">
              <a:spcBef>
                <a:spcPts val="0"/>
              </a:spcBef>
              <a:spcAft>
                <a:spcPts val="0"/>
              </a:spcAft>
              <a:buClr>
                <a:schemeClr val="dk1"/>
              </a:buClr>
              <a:buSzPts val="1100"/>
              <a:buFont typeface="Arial"/>
              <a:buNone/>
            </a:pPr>
            <a:r>
              <a:rPr lang="en"/>
              <a:t>2.	STATISTICS – increase in deaf community members with time.</a:t>
            </a:r>
            <a:endParaRPr/>
          </a:p>
          <a:p>
            <a:pPr indent="0" lvl="0" marL="0" rtl="0" algn="l">
              <a:spcBef>
                <a:spcPts val="0"/>
              </a:spcBef>
              <a:spcAft>
                <a:spcPts val="0"/>
              </a:spcAft>
              <a:buClr>
                <a:schemeClr val="dk1"/>
              </a:buClr>
              <a:buSzPts val="1100"/>
              <a:buFont typeface="Arial"/>
              <a:buNone/>
            </a:pPr>
            <a:r>
              <a:rPr lang="en"/>
              <a:t>3.	ROLE of ISL.</a:t>
            </a:r>
            <a:endParaRPr/>
          </a:p>
          <a:p>
            <a:pPr indent="0" lvl="0" marL="0" rtl="0" algn="l">
              <a:spcBef>
                <a:spcPts val="0"/>
              </a:spcBef>
              <a:spcAft>
                <a:spcPts val="0"/>
              </a:spcAft>
              <a:buClr>
                <a:schemeClr val="dk1"/>
              </a:buClr>
              <a:buSzPts val="1100"/>
              <a:buFont typeface="Arial"/>
              <a:buNone/>
            </a:pPr>
            <a:r>
              <a:rPr lang="en"/>
              <a:t>4.	Role and significance of technology for communication and learning among Deaf Community.</a:t>
            </a:r>
            <a:endParaRPr/>
          </a:p>
          <a:p>
            <a:pPr indent="0" lvl="0" marL="0" rtl="0" algn="l">
              <a:spcBef>
                <a:spcPts val="0"/>
              </a:spcBef>
              <a:spcAft>
                <a:spcPts val="0"/>
              </a:spcAft>
              <a:buClr>
                <a:schemeClr val="dk1"/>
              </a:buClr>
              <a:buSzPts val="1100"/>
              <a:buFont typeface="Arial"/>
              <a:buNone/>
            </a:pPr>
            <a:r>
              <a:rPr lang="en"/>
              <a:t>5.	General methodology of proposed system.</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f28698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f28698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da22fc6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da22fc6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0cebc2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0cebc2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4:</a:t>
            </a:r>
            <a:r>
              <a:rPr lang="en" sz="1400">
                <a:solidFill>
                  <a:srgbClr val="FFFFFF"/>
                </a:solidFill>
                <a:latin typeface="Architects Daughter"/>
                <a:ea typeface="Architects Daughter"/>
                <a:cs typeface="Architects Daughter"/>
                <a:sym typeface="Architects Daughter"/>
              </a:rPr>
              <a:t>–</a:t>
            </a:r>
            <a:r>
              <a:rPr lang="en" sz="1400">
                <a:latin typeface="Architects Daughter"/>
                <a:ea typeface="Architects Daughter"/>
                <a:cs typeface="Architects Daughter"/>
                <a:sym typeface="Architects Daughter"/>
              </a:rPr>
              <a:t> Vector quantization is used to perform speech recognition. The main drawback of V2S is, it only act as as an interpreter considering economic factors but the main need of current time is education for deaf people by introducing  an efficient e learning application using ISL</a:t>
            </a:r>
            <a:endParaRPr sz="1300">
              <a:latin typeface="Architects Daughter"/>
              <a:ea typeface="Architects Daughter"/>
              <a:cs typeface="Architects Daughter"/>
              <a:sym typeface="Architects Daughte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da22fc6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da22fc6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da22fc6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da22fc6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0cebc2e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0cebc2e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0cebc2e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0cebc2e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da22fc6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da22fc6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0cebc3f8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0cebc3f8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0cebc3f8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0cebc3f8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0e23918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0e23918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0cebc3f8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0cebc3f8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0cebc3f8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0cebc3f8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0cebc3f8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0cebc3f8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0cebc3f8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0cebc3f8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0cebc3f8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0cebc3f8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0f9d3e81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0f9d3e81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0cebc3f8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d0cebc3f8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0cebc3f8f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0cebc3f8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0cebc3f8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0cebc3f8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0cebc3f8f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0cebc3f8f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0423feb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0423feb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0cebc3f8f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0cebc3f8f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0cebc3f8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0cebc3f8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0f9d3e8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0f9d3e8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0f9d3e8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0f9d3e8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d0f9d3e8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d0f9d3e8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0f9d3e8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0f9d3e8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0f9d3e81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0f9d3e81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0f9d3e81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d0f9d3e81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0f9d3e8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0f9d3e8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0cebc3f8f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0cebc3f8f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fed29d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fed29d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0f9d3e81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0f9d3e81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0f9d3e81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0f9d3e81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0f9d3e81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0f9d3e81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0f9d3e8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0f9d3e8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0f9d3e8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0f9d3e8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0f9d3e81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0f9d3e81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0f9d3e81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0f9d3e81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0f9d3e81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d0f9d3e81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d0cebc2ee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d0cebc2ee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0cebc2ee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0cebc2ee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0423feb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0423feb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0cebc2ee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0cebc2ee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289aaf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289aaf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d289aafe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d289aafe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da22fc6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da22fc6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d21463568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d21463568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21463568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21463568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21463568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21463568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72c6d13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72c6d13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72c6d13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d72c6d13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72c6d13d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72c6d13d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05470cd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05470cd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72c6d13d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72c6d13d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72c6d13d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d72c6d13d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72c6d13d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d72c6d13d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d72c6d13da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d72c6d13da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d72c6d13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d72c6d13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72c6d13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72c6d13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c0e23918d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c0e23918d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fed29d1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fed29d1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fe9184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fe9184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64" name="Google Shape;6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7" name="Google Shape;67;p12"/>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68" name="Google Shape;68;p12"/>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9" name="Google Shape;69;p12"/>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0" name="Google Shape;70;p12"/>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1" name="Google Shape;71;p12"/>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2" name="Google Shape;72;p12"/>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3" name="Google Shape;73;p12"/>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4" name="Google Shape;74;p12"/>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5" name="Google Shape;75;p12"/>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6" name="Google Shape;76;p12"/>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7" name="Google Shape;77;p12"/>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8" name="Google Shape;78;p12"/>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79" name="Google Shape;7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2" name="Google Shape;8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4"/>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5" name="Google Shape;8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5"/>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5"/>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
        <p:nvSpPr>
          <p:cNvPr id="89" name="Google Shape;8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6"/>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92" name="Google Shape;92;p16"/>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93" name="Google Shape;93;p16"/>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4" name="Google Shape;94;p16"/>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5" name="Google Shape;95;p16"/>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96" name="Google Shape;9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7"/>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99" name="Google Shape;99;p17"/>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0" name="Google Shape;100;p17"/>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01" name="Google Shape;101;p17"/>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2" name="Google Shape;102;p1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103" name="Google Shape;10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p:txBody>
      </p:sp>
      <p:sp>
        <p:nvSpPr>
          <p:cNvPr id="106" name="Google Shape;106;p18"/>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107" name="Google Shape;107;p18"/>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3"/>
              </a:rPr>
              <a:t>Slidesgo</a:t>
            </a:r>
            <a:r>
              <a:rPr b="0" i="0" lang="en" sz="9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4"/>
              </a:rPr>
              <a:t>Flaticon</a:t>
            </a:r>
            <a:r>
              <a:rPr b="0" i="0" lang="en" sz="9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5"/>
              </a:rPr>
              <a:t>Freepik</a:t>
            </a:r>
            <a:r>
              <a:rPr b="0" i="0" lang="en" sz="900" u="none" cap="none" strike="noStrike">
                <a:solidFill>
                  <a:srgbClr val="F3F3F3"/>
                </a:solidFill>
                <a:latin typeface="Fira Sans Condensed Light"/>
                <a:ea typeface="Fira Sans Condensed Light"/>
                <a:cs typeface="Fira Sans Condensed Light"/>
                <a:sym typeface="Fira Sans Condensed Light"/>
              </a:rPr>
              <a:t>. </a:t>
            </a:r>
            <a:endParaRPr b="0" i="0" sz="9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
        <p:nvSpPr>
          <p:cNvPr id="108" name="Google Shape;10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
        <p:nvSpPr>
          <p:cNvPr id="110" name="Google Shape;11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idx="1" type="body"/>
          </p:nvPr>
        </p:nvSpPr>
        <p:spPr>
          <a:xfrm>
            <a:off x="720000" y="1152475"/>
            <a:ext cx="7704000" cy="3416400"/>
          </a:xfrm>
          <a:prstGeom prst="rect">
            <a:avLst/>
          </a:prstGeom>
          <a:solidFill>
            <a:srgbClr val="FFFFFF">
              <a:alpha val="44705"/>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15" name="Google Shape;15;p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9" name="Google Shape;19;p4"/>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20" name="Google Shape;20;p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1" name="Google Shape;21;p4"/>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22" name="Google Shape;22;p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3" name="Google Shape;23;p4"/>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24" name="Google Shape;24;p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5" name="Google Shape;25;p4"/>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26" name="Google Shape;26;p4"/>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7" name="Google Shape;27;p4"/>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8" name="Google Shape;28;p4"/>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 name="Google Shape;29;p4"/>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3" name="Google Shape;33;p5"/>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7" name="Google Shape;3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0" name="Google Shape;40;p7"/>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1" name="Google Shape;41;p7"/>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2" name="Google Shape;42;p7"/>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3" name="Google Shape;43;p7"/>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4" name="Google Shape;44;p7"/>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5" name="Google Shape;45;p7"/>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46" name="Google Shape;4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8"/>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8"/>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9"/>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4" name="Google Shape;54;p9"/>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5" name="Google Shape;55;p9"/>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9"/>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58" name="Google Shape;5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
        <p:nvSpPr>
          <p:cNvPr id="61" name="Google Shape;6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F3F3F3"/>
                </a:solidFill>
                <a:latin typeface="Fira Sans Condensed Light"/>
                <a:ea typeface="Fira Sans Condensed Light"/>
                <a:cs typeface="Fira Sans Condensed Light"/>
                <a:sym typeface="Fira Sans Condensed Light"/>
              </a:defRPr>
            </a:lvl1pPr>
            <a:lvl2pPr lvl="1" algn="r">
              <a:buNone/>
              <a:defRPr sz="1300">
                <a:solidFill>
                  <a:srgbClr val="F3F3F3"/>
                </a:solidFill>
                <a:latin typeface="Fira Sans Condensed Light"/>
                <a:ea typeface="Fira Sans Condensed Light"/>
                <a:cs typeface="Fira Sans Condensed Light"/>
                <a:sym typeface="Fira Sans Condensed Light"/>
              </a:defRPr>
            </a:lvl2pPr>
            <a:lvl3pPr lvl="2" algn="r">
              <a:buNone/>
              <a:defRPr sz="1300">
                <a:solidFill>
                  <a:srgbClr val="F3F3F3"/>
                </a:solidFill>
                <a:latin typeface="Fira Sans Condensed Light"/>
                <a:ea typeface="Fira Sans Condensed Light"/>
                <a:cs typeface="Fira Sans Condensed Light"/>
                <a:sym typeface="Fira Sans Condensed Light"/>
              </a:defRPr>
            </a:lvl3pPr>
            <a:lvl4pPr lvl="3" algn="r">
              <a:buNone/>
              <a:defRPr sz="1300">
                <a:solidFill>
                  <a:srgbClr val="F3F3F3"/>
                </a:solidFill>
                <a:latin typeface="Fira Sans Condensed Light"/>
                <a:ea typeface="Fira Sans Condensed Light"/>
                <a:cs typeface="Fira Sans Condensed Light"/>
                <a:sym typeface="Fira Sans Condensed Light"/>
              </a:defRPr>
            </a:lvl4pPr>
            <a:lvl5pPr lvl="4" algn="r">
              <a:buNone/>
              <a:defRPr sz="1300">
                <a:solidFill>
                  <a:srgbClr val="F3F3F3"/>
                </a:solidFill>
                <a:latin typeface="Fira Sans Condensed Light"/>
                <a:ea typeface="Fira Sans Condensed Light"/>
                <a:cs typeface="Fira Sans Condensed Light"/>
                <a:sym typeface="Fira Sans Condensed Light"/>
              </a:defRPr>
            </a:lvl5pPr>
            <a:lvl6pPr lvl="5" algn="r">
              <a:buNone/>
              <a:defRPr sz="1300">
                <a:solidFill>
                  <a:srgbClr val="F3F3F3"/>
                </a:solidFill>
                <a:latin typeface="Fira Sans Condensed Light"/>
                <a:ea typeface="Fira Sans Condensed Light"/>
                <a:cs typeface="Fira Sans Condensed Light"/>
                <a:sym typeface="Fira Sans Condensed Light"/>
              </a:defRPr>
            </a:lvl6pPr>
            <a:lvl7pPr lvl="6" algn="r">
              <a:buNone/>
              <a:defRPr sz="1300">
                <a:solidFill>
                  <a:srgbClr val="F3F3F3"/>
                </a:solidFill>
                <a:latin typeface="Fira Sans Condensed Light"/>
                <a:ea typeface="Fira Sans Condensed Light"/>
                <a:cs typeface="Fira Sans Condensed Light"/>
                <a:sym typeface="Fira Sans Condensed Light"/>
              </a:defRPr>
            </a:lvl7pPr>
            <a:lvl8pPr lvl="7" algn="r">
              <a:buNone/>
              <a:defRPr sz="1300">
                <a:solidFill>
                  <a:srgbClr val="F3F3F3"/>
                </a:solidFill>
                <a:latin typeface="Fira Sans Condensed Light"/>
                <a:ea typeface="Fira Sans Condensed Light"/>
                <a:cs typeface="Fira Sans Condensed Light"/>
                <a:sym typeface="Fira Sans Condensed Light"/>
              </a:defRPr>
            </a:lvl8pPr>
            <a:lvl9pPr lvl="8" algn="r">
              <a:buNone/>
              <a:defRPr sz="1300">
                <a:solidFill>
                  <a:srgbClr val="F3F3F3"/>
                </a:solidFill>
                <a:latin typeface="Fira Sans Condensed Light"/>
                <a:ea typeface="Fira Sans Condensed Light"/>
                <a:cs typeface="Fira Sans Condensed Light"/>
                <a:sym typeface="Fira Sans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govtech.com/authors/98566054.html" TargetMode="External"/></Relationships>
</file>

<file path=ppt/slides/_rels/slide22.xml.rels><?xml version="1.0" encoding="UTF-8" standalone="yes"?><Relationships xmlns="http://schemas.openxmlformats.org/package/2006/relationships"><Relationship Id="rId10" Type="http://schemas.openxmlformats.org/officeDocument/2006/relationships/hyperlink" Target="https://www.researchgate.net/scientific-contributions/Wai-Wan-La-70638231"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researchgate.net/publication/222429404_Speech_to_sign_language_translation_system_for_Spanish" TargetMode="External"/><Relationship Id="rId4" Type="http://schemas.openxmlformats.org/officeDocument/2006/relationships/hyperlink" Target="https://www.researchgate.net/profile/Ruben-Hernandez-19" TargetMode="External"/><Relationship Id="rId9" Type="http://schemas.openxmlformats.org/officeDocument/2006/relationships/hyperlink" Target="https://www.researchgate.net/profile/Tang-Low-2" TargetMode="External"/><Relationship Id="rId5" Type="http://schemas.openxmlformats.org/officeDocument/2006/relationships/hyperlink" Target="https://www.researchgate.net/profile/Roberto-Barra-Chicote" TargetMode="External"/><Relationship Id="rId6" Type="http://schemas.openxmlformats.org/officeDocument/2006/relationships/hyperlink" Target="https://www.researchgate.net/profile/Ricardo-Cordoba-3" TargetMode="External"/><Relationship Id="rId7" Type="http://schemas.openxmlformats.org/officeDocument/2006/relationships/hyperlink" Target="https://www.researchgate.net/profile/Luis-Dharo" TargetMode="External"/><Relationship Id="rId8" Type="http://schemas.openxmlformats.org/officeDocument/2006/relationships/hyperlink" Target="https://www.researchgate.net/profile/Oi-Mean-Foong-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8.jp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gif"/><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drive.google.com/file/d/1f4iIy_aGUpUj2c-jMo8Ve5zxtTVygOpe/view" TargetMode="Externa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25.jpg"/><Relationship Id="rId4" Type="http://schemas.openxmlformats.org/officeDocument/2006/relationships/image" Target="../media/image31.jpg"/><Relationship Id="rId5" Type="http://schemas.openxmlformats.org/officeDocument/2006/relationships/image" Target="../media/image2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33.jpg"/><Relationship Id="rId4" Type="http://schemas.openxmlformats.org/officeDocument/2006/relationships/image" Target="../media/image27.jpg"/><Relationship Id="rId5" Type="http://schemas.openxmlformats.org/officeDocument/2006/relationships/image" Target="../media/image2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26.jpg"/><Relationship Id="rId4" Type="http://schemas.openxmlformats.org/officeDocument/2006/relationships/image" Target="../media/image2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8.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3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974801" y="1565800"/>
            <a:ext cx="7463700" cy="120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4500">
                <a:latin typeface="Architects Daughter"/>
                <a:ea typeface="Architects Daughter"/>
                <a:cs typeface="Architects Daughter"/>
                <a:sym typeface="Architects Daughter"/>
              </a:rPr>
              <a:t>Speech to Sign language translation for E-learning </a:t>
            </a:r>
            <a:endParaRPr sz="4500">
              <a:latin typeface="Architects Daughter"/>
              <a:ea typeface="Architects Daughter"/>
              <a:cs typeface="Architects Daughter"/>
              <a:sym typeface="Architects Daughter"/>
            </a:endParaRPr>
          </a:p>
        </p:txBody>
      </p:sp>
      <p:sp>
        <p:nvSpPr>
          <p:cNvPr id="120" name="Google Shape;120;p22"/>
          <p:cNvSpPr txBox="1"/>
          <p:nvPr/>
        </p:nvSpPr>
        <p:spPr>
          <a:xfrm>
            <a:off x="3895525" y="2983625"/>
            <a:ext cx="4249800" cy="1046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rchitects Daughter"/>
                <a:ea typeface="Architects Daughter"/>
                <a:cs typeface="Architects Daughter"/>
                <a:sym typeface="Architects Daughter"/>
              </a:rPr>
              <a:t>Team Guide : Dr. Amit Mishra</a:t>
            </a:r>
            <a:endParaRPr b="1">
              <a:latin typeface="Architects Daughter"/>
              <a:ea typeface="Architects Daughter"/>
              <a:cs typeface="Architects Daughter"/>
              <a:sym typeface="Architects Daughter"/>
            </a:endParaRPr>
          </a:p>
          <a:p>
            <a:pPr indent="0" lvl="0" marL="0" rtl="0" algn="l">
              <a:spcBef>
                <a:spcPts val="0"/>
              </a:spcBef>
              <a:spcAft>
                <a:spcPts val="0"/>
              </a:spcAft>
              <a:buNone/>
            </a:pPr>
            <a:r>
              <a:rPr b="1" lang="en">
                <a:latin typeface="Architects Daughter"/>
                <a:ea typeface="Architects Daughter"/>
                <a:cs typeface="Architects Daughter"/>
                <a:sym typeface="Architects Daughter"/>
              </a:rPr>
              <a:t>Team Members : Prachi Bhatt (19BAI10111)</a:t>
            </a:r>
            <a:endParaRPr b="1">
              <a:latin typeface="Architects Daughter"/>
              <a:ea typeface="Architects Daughter"/>
              <a:cs typeface="Architects Daughter"/>
              <a:sym typeface="Architects Daughter"/>
            </a:endParaRPr>
          </a:p>
          <a:p>
            <a:pPr indent="0" lvl="0" marL="0" rtl="0" algn="l">
              <a:spcBef>
                <a:spcPts val="0"/>
              </a:spcBef>
              <a:spcAft>
                <a:spcPts val="0"/>
              </a:spcAft>
              <a:buNone/>
            </a:pPr>
            <a:r>
              <a:rPr b="1" lang="en">
                <a:latin typeface="Architects Daughter"/>
                <a:ea typeface="Architects Daughter"/>
                <a:cs typeface="Architects Daughter"/>
                <a:sym typeface="Architects Daughter"/>
              </a:rPr>
              <a:t>			  Toshini Agrawal (19BAI10115)</a:t>
            </a:r>
            <a:endParaRPr b="1">
              <a:latin typeface="Architects Daughter"/>
              <a:ea typeface="Architects Daughter"/>
              <a:cs typeface="Architects Daughter"/>
              <a:sym typeface="Architects Daughter"/>
            </a:endParaRPr>
          </a:p>
          <a:p>
            <a:pPr indent="0" lvl="0" marL="0" rtl="0" algn="l">
              <a:spcBef>
                <a:spcPts val="0"/>
              </a:spcBef>
              <a:spcAft>
                <a:spcPts val="0"/>
              </a:spcAft>
              <a:buNone/>
            </a:pPr>
            <a:r>
              <a:rPr b="1" lang="en">
                <a:latin typeface="Architects Daughter"/>
                <a:ea typeface="Architects Daughter"/>
                <a:cs typeface="Architects Daughter"/>
                <a:sym typeface="Architects Daughter"/>
              </a:rPr>
              <a:t>			  Shivangi Singh (19BAI10097)</a:t>
            </a:r>
            <a:endParaRPr b="1">
              <a:latin typeface="Architects Daughter"/>
              <a:ea typeface="Architects Daughter"/>
              <a:cs typeface="Architects Daughter"/>
              <a:sym typeface="Architects Daughter"/>
            </a:endParaRPr>
          </a:p>
        </p:txBody>
      </p:sp>
      <p:sp>
        <p:nvSpPr>
          <p:cNvPr id="121" name="Google Shape;12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2865750" y="215150"/>
            <a:ext cx="3668100" cy="9804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FFFFFF"/>
                </a:solidFill>
                <a:latin typeface="Architects Daughter"/>
                <a:ea typeface="Architects Daughter"/>
                <a:cs typeface="Architects Daughter"/>
                <a:sym typeface="Architects Daughter"/>
              </a:rPr>
              <a:t>Novelty of the project</a:t>
            </a:r>
            <a:endParaRPr u="sng">
              <a:solidFill>
                <a:srgbClr val="FFFFFF"/>
              </a:solidFill>
              <a:latin typeface="Architects Daughter"/>
              <a:ea typeface="Architects Daughter"/>
              <a:cs typeface="Architects Daughter"/>
              <a:sym typeface="Architects Daughter"/>
            </a:endParaRPr>
          </a:p>
        </p:txBody>
      </p:sp>
      <p:sp>
        <p:nvSpPr>
          <p:cNvPr id="250" name="Google Shape;250;p31"/>
          <p:cNvSpPr/>
          <p:nvPr/>
        </p:nvSpPr>
        <p:spPr>
          <a:xfrm>
            <a:off x="3135850" y="1452275"/>
            <a:ext cx="2966100" cy="1919700"/>
          </a:xfrm>
          <a:prstGeom prst="round2DiagRect">
            <a:avLst>
              <a:gd fmla="val 16667" name="adj1"/>
              <a:gd fmla="val 0" name="adj2"/>
            </a:avLst>
          </a:prstGeom>
          <a:solidFill>
            <a:srgbClr val="741B47">
              <a:alpha val="427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1" name="Google Shape;251;p31"/>
          <p:cNvSpPr/>
          <p:nvPr/>
        </p:nvSpPr>
        <p:spPr>
          <a:xfrm>
            <a:off x="6266075" y="2584275"/>
            <a:ext cx="2875800" cy="1919700"/>
          </a:xfrm>
          <a:prstGeom prst="round2DiagRect">
            <a:avLst>
              <a:gd fmla="val 16667" name="adj1"/>
              <a:gd fmla="val 0" name="adj2"/>
            </a:avLst>
          </a:prstGeom>
          <a:solidFill>
            <a:srgbClr val="6A2F4C">
              <a:alpha val="365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2" name="Google Shape;252;p31"/>
          <p:cNvSpPr/>
          <p:nvPr/>
        </p:nvSpPr>
        <p:spPr>
          <a:xfrm>
            <a:off x="95925" y="2512675"/>
            <a:ext cx="2875800" cy="1733100"/>
          </a:xfrm>
          <a:prstGeom prst="round2DiagRect">
            <a:avLst>
              <a:gd fmla="val 16667" name="adj1"/>
              <a:gd fmla="val 0" name="adj2"/>
            </a:avLst>
          </a:prstGeom>
          <a:solidFill>
            <a:srgbClr val="741B47">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3" name="Google Shape;253;p31"/>
          <p:cNvSpPr txBox="1"/>
          <p:nvPr/>
        </p:nvSpPr>
        <p:spPr>
          <a:xfrm>
            <a:off x="167400" y="2832175"/>
            <a:ext cx="29661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Synchronous translation of live lectures from speech to indian sign language </a:t>
            </a:r>
            <a:endParaRPr>
              <a:solidFill>
                <a:srgbClr val="FFFFFF"/>
              </a:solidFill>
            </a:endParaRPr>
          </a:p>
        </p:txBody>
      </p:sp>
      <p:sp>
        <p:nvSpPr>
          <p:cNvPr id="254" name="Google Shape;254;p31"/>
          <p:cNvSpPr txBox="1"/>
          <p:nvPr/>
        </p:nvSpPr>
        <p:spPr>
          <a:xfrm>
            <a:off x="3071800" y="1452275"/>
            <a:ext cx="2966100" cy="1970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It implements Speech-to-sign language translation for e-learning using Indian Sign Language .</a:t>
            </a:r>
            <a:endParaRPr sz="1600">
              <a:solidFill>
                <a:srgbClr val="FFFFFF"/>
              </a:solidFill>
              <a:latin typeface="Architects Daughter"/>
              <a:ea typeface="Architects Daughter"/>
              <a:cs typeface="Architects Daughter"/>
              <a:sym typeface="Architects Daughter"/>
            </a:endParaRPr>
          </a:p>
          <a:p>
            <a:pPr indent="0" lvl="0" marL="0" rtl="0" algn="l">
              <a:spcBef>
                <a:spcPts val="1200"/>
              </a:spcBef>
              <a:spcAft>
                <a:spcPts val="0"/>
              </a:spcAft>
              <a:buNone/>
            </a:pPr>
            <a:r>
              <a:t/>
            </a:r>
            <a:endParaRPr>
              <a:solidFill>
                <a:srgbClr val="FFFFFF"/>
              </a:solidFill>
            </a:endParaRPr>
          </a:p>
        </p:txBody>
      </p:sp>
      <p:sp>
        <p:nvSpPr>
          <p:cNvPr id="255" name="Google Shape;255;p31"/>
          <p:cNvSpPr txBox="1"/>
          <p:nvPr/>
        </p:nvSpPr>
        <p:spPr>
          <a:xfrm>
            <a:off x="6138000" y="2832175"/>
            <a:ext cx="3132000" cy="1970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latin typeface="Architects Daughter"/>
                <a:ea typeface="Architects Daughter"/>
                <a:cs typeface="Architects Daughter"/>
                <a:sym typeface="Architects Daughter"/>
              </a:rPr>
              <a:t>Our App is free  which does not  contain  premium packages which are very costly for users to afford.​</a:t>
            </a:r>
            <a:endParaRPr sz="1600">
              <a:solidFill>
                <a:srgbClr val="FFFFFF"/>
              </a:solidFill>
              <a:latin typeface="Architects Daughter"/>
              <a:ea typeface="Architects Daughter"/>
              <a:cs typeface="Architects Daughter"/>
              <a:sym typeface="Architects Daughter"/>
            </a:endParaRPr>
          </a:p>
          <a:p>
            <a:pPr indent="0" lvl="0" marL="0" rtl="0" algn="l">
              <a:spcBef>
                <a:spcPts val="1200"/>
              </a:spcBef>
              <a:spcAft>
                <a:spcPts val="0"/>
              </a:spcAft>
              <a:buNone/>
            </a:pPr>
            <a:r>
              <a:t/>
            </a:r>
            <a:endParaRPr>
              <a:solidFill>
                <a:srgbClr val="FFFFFF"/>
              </a:solidFill>
            </a:endParaRPr>
          </a:p>
        </p:txBody>
      </p:sp>
      <p:sp>
        <p:nvSpPr>
          <p:cNvPr id="256" name="Google Shape;25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464300" y="1994275"/>
            <a:ext cx="2999100" cy="8877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u="sng">
                <a:solidFill>
                  <a:srgbClr val="FFFFFF"/>
                </a:solidFill>
                <a:latin typeface="Architects Daughter"/>
                <a:ea typeface="Architects Daughter"/>
                <a:cs typeface="Architects Daughter"/>
                <a:sym typeface="Architects Daughter"/>
              </a:rPr>
              <a:t>Real time usage</a:t>
            </a:r>
            <a:endParaRPr sz="3020" u="sng">
              <a:solidFill>
                <a:srgbClr val="FFFFFF"/>
              </a:solidFill>
              <a:latin typeface="Architects Daughter"/>
              <a:ea typeface="Architects Daughter"/>
              <a:cs typeface="Architects Daughter"/>
              <a:sym typeface="Architects Daughter"/>
            </a:endParaRPr>
          </a:p>
        </p:txBody>
      </p:sp>
      <p:sp>
        <p:nvSpPr>
          <p:cNvPr id="262" name="Google Shape;262;p32"/>
          <p:cNvSpPr txBox="1"/>
          <p:nvPr>
            <p:ph idx="1" type="body"/>
          </p:nvPr>
        </p:nvSpPr>
        <p:spPr>
          <a:xfrm>
            <a:off x="4065225" y="805600"/>
            <a:ext cx="4767000" cy="3618900"/>
          </a:xfrm>
          <a:prstGeom prst="rect">
            <a:avLst/>
          </a:prstGeom>
          <a:solidFill>
            <a:srgbClr val="741B47">
              <a:alpha val="56860"/>
            </a:srgbClr>
          </a:solidFill>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This system is designed notably for deaf people for the purpose of educational objectives(e - learning).</a:t>
            </a:r>
            <a:endParaRPr sz="18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 The high level of visualisation allows the user to be able to interpret the video lecture(audio) logic seeing animated hands. </a:t>
            </a:r>
            <a:endParaRPr sz="18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The synchronous </a:t>
            </a:r>
            <a:r>
              <a:rPr lang="en" sz="1800">
                <a:solidFill>
                  <a:srgbClr val="FFFFFF"/>
                </a:solidFill>
                <a:latin typeface="Architects Daughter"/>
                <a:ea typeface="Architects Daughter"/>
                <a:cs typeface="Architects Daughter"/>
                <a:sym typeface="Architects Daughter"/>
              </a:rPr>
              <a:t>translation</a:t>
            </a:r>
            <a:r>
              <a:rPr lang="en" sz="1800">
                <a:solidFill>
                  <a:srgbClr val="FFFFFF"/>
                </a:solidFill>
                <a:latin typeface="Architects Daughter"/>
                <a:ea typeface="Architects Daughter"/>
                <a:cs typeface="Architects Daughter"/>
                <a:sym typeface="Architects Daughter"/>
              </a:rPr>
              <a:t> of the app makes the user to understand the lecture without any lagging between animated hands and audio.</a:t>
            </a:r>
            <a:endParaRPr sz="1800">
              <a:solidFill>
                <a:srgbClr val="FFFFFF"/>
              </a:solidFill>
              <a:latin typeface="Architects Daughter"/>
              <a:ea typeface="Architects Daughter"/>
              <a:cs typeface="Architects Daughter"/>
              <a:sym typeface="Architects Daughter"/>
            </a:endParaRPr>
          </a:p>
        </p:txBody>
      </p:sp>
      <p:sp>
        <p:nvSpPr>
          <p:cNvPr id="263" name="Google Shape;26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285075" y="1496850"/>
            <a:ext cx="3890400" cy="15471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tects Daughter"/>
                <a:ea typeface="Architects Daughter"/>
                <a:cs typeface="Architects Daughter"/>
                <a:sym typeface="Architects Daughter"/>
              </a:rPr>
              <a:t>Software requirements  </a:t>
            </a:r>
            <a:r>
              <a:rPr lang="en">
                <a:solidFill>
                  <a:srgbClr val="FFFFFF"/>
                </a:solidFill>
                <a:latin typeface="Architects Daughter"/>
                <a:ea typeface="Architects Daughter"/>
                <a:cs typeface="Architects Daughter"/>
                <a:sym typeface="Architects Daughter"/>
              </a:rPr>
              <a:t>(for user)  </a:t>
            </a:r>
            <a:endParaRPr>
              <a:solidFill>
                <a:srgbClr val="FFFFFF"/>
              </a:solidFill>
              <a:latin typeface="Architects Daughter"/>
              <a:ea typeface="Architects Daughter"/>
              <a:cs typeface="Architects Daughter"/>
              <a:sym typeface="Architects Daughter"/>
            </a:endParaRPr>
          </a:p>
        </p:txBody>
      </p:sp>
      <p:sp>
        <p:nvSpPr>
          <p:cNvPr id="269" name="Google Shape;269;p33"/>
          <p:cNvSpPr txBox="1"/>
          <p:nvPr>
            <p:ph idx="1" type="body"/>
          </p:nvPr>
        </p:nvSpPr>
        <p:spPr>
          <a:xfrm>
            <a:off x="4337900" y="570125"/>
            <a:ext cx="4494300" cy="3998700"/>
          </a:xfrm>
          <a:prstGeom prst="rect">
            <a:avLst/>
          </a:prstGeom>
          <a:solidFill>
            <a:srgbClr val="6A2F4C">
              <a:alpha val="44380"/>
            </a:srgbClr>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•Processor: </a:t>
            </a:r>
            <a:endParaRPr sz="1900" u="sng">
              <a:solidFill>
                <a:srgbClr val="FFFFFF"/>
              </a:solidFill>
              <a:latin typeface="Architects Daughter"/>
              <a:ea typeface="Architects Daughter"/>
              <a:cs typeface="Architects Daughter"/>
              <a:sym typeface="Architects Daughter"/>
            </a:endParaRPr>
          </a:p>
          <a:p>
            <a:pPr indent="-349250" lvl="0" marL="457200" rtl="0" algn="l">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GHz; Recommended 2 GHz or more​</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•Ethernet connect strongly action (LAN) OR a wireless adapter (Wi-Fi)​</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•Hard Drive: </a:t>
            </a:r>
            <a:endParaRPr sz="1900" u="sng">
              <a:solidFill>
                <a:srgbClr val="FFFFFF"/>
              </a:solidFill>
              <a:latin typeface="Architects Daughter"/>
              <a:ea typeface="Architects Daughter"/>
              <a:cs typeface="Architects Daughter"/>
              <a:sym typeface="Architects Daughter"/>
            </a:endParaRPr>
          </a:p>
          <a:p>
            <a:pPr indent="-349250" lvl="0" marL="457200" rtl="0" algn="l">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32 GB; Recommended 64 GB or more​</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•Memory (RAM):</a:t>
            </a:r>
            <a:r>
              <a:rPr lang="en" sz="1900">
                <a:solidFill>
                  <a:srgbClr val="FFFFFF"/>
                </a:solidFill>
                <a:latin typeface="Architects Daughter"/>
                <a:ea typeface="Architects Daughter"/>
                <a:cs typeface="Architects Daughter"/>
                <a:sym typeface="Architects Daughter"/>
              </a:rPr>
              <a:t> </a:t>
            </a:r>
            <a:endParaRPr sz="1900">
              <a:solidFill>
                <a:srgbClr val="FFFFFF"/>
              </a:solidFill>
              <a:latin typeface="Architects Daughter"/>
              <a:ea typeface="Architects Daughter"/>
              <a:cs typeface="Architects Daughter"/>
              <a:sym typeface="Architects Daughter"/>
            </a:endParaRPr>
          </a:p>
          <a:p>
            <a:pPr indent="-349250" lvl="0" marL="457200" rtl="0" algn="l">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GB; Recommended 4 GB or above​</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•Sound card w/speakers​</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t/>
            </a:r>
            <a:endParaRPr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900">
              <a:solidFill>
                <a:srgbClr val="FFFFFF"/>
              </a:solidFill>
              <a:latin typeface="Architects Daughter"/>
              <a:ea typeface="Architects Daughter"/>
              <a:cs typeface="Architects Daughter"/>
              <a:sym typeface="Architects Daughter"/>
            </a:endParaRPr>
          </a:p>
        </p:txBody>
      </p:sp>
      <p:sp>
        <p:nvSpPr>
          <p:cNvPr id="270" name="Google Shape;27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158050" y="111550"/>
            <a:ext cx="8852400" cy="9498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22">
                <a:solidFill>
                  <a:srgbClr val="FFFFFF"/>
                </a:solidFill>
                <a:latin typeface="Architects Daughter"/>
                <a:ea typeface="Architects Daughter"/>
                <a:cs typeface="Architects Daughter"/>
                <a:sym typeface="Architects Daughter"/>
              </a:rPr>
              <a:t>Hardware and Software requirements (for developer</a:t>
            </a:r>
            <a:endParaRPr>
              <a:solidFill>
                <a:srgbClr val="FFFFFF"/>
              </a:solidFill>
            </a:endParaRPr>
          </a:p>
        </p:txBody>
      </p:sp>
      <p:sp>
        <p:nvSpPr>
          <p:cNvPr id="276" name="Google Shape;276;p34"/>
          <p:cNvSpPr txBox="1"/>
          <p:nvPr>
            <p:ph idx="1" type="body"/>
          </p:nvPr>
        </p:nvSpPr>
        <p:spPr>
          <a:xfrm>
            <a:off x="720000" y="1152475"/>
            <a:ext cx="7704000" cy="3416400"/>
          </a:xfrm>
          <a:prstGeom prst="rect">
            <a:avLst/>
          </a:prstGeom>
          <a:solidFill>
            <a:srgbClr val="741B47">
              <a:alpha val="29210"/>
            </a:srgbClr>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FFFFFF"/>
                </a:solidFill>
                <a:latin typeface="Architects Daughter"/>
                <a:ea typeface="Architects Daughter"/>
                <a:cs typeface="Architects Daughter"/>
                <a:sym typeface="Architects Daughter"/>
              </a:rPr>
              <a:t>Hardware Requirements:​</a:t>
            </a:r>
            <a:endParaRPr b="1" sz="23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Clr>
                <a:schemeClr val="dk1"/>
              </a:buClr>
              <a:buSzPts val="1100"/>
              <a:buFont typeface="Arial"/>
              <a:buNone/>
            </a:pPr>
            <a:r>
              <a:t/>
            </a:r>
            <a:endParaRPr b="1" sz="23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It is highly recommend to use at least 4 GB ram or higher.</a:t>
            </a:r>
            <a:endParaRPr sz="16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 better processor like i5 or i7.​</a:t>
            </a:r>
            <a:endParaRPr sz="16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GPU for training the deep learning models efficiently.</a:t>
            </a:r>
            <a:endParaRPr sz="1600">
              <a:solidFill>
                <a:srgbClr val="FFFFFF"/>
              </a:solidFill>
              <a:latin typeface="Architects Daughter"/>
              <a:ea typeface="Architects Daughter"/>
              <a:cs typeface="Architects Daughter"/>
              <a:sym typeface="Architects Daughter"/>
            </a:endParaRPr>
          </a:p>
          <a:p>
            <a:pPr indent="-330200" lvl="0" marL="457200" rtl="0" algn="l">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And last, if you have a good  android device​(8+) or iOS(10+) for testing and debugging.</a:t>
            </a:r>
            <a:endParaRPr sz="1600">
              <a:solidFill>
                <a:srgbClr val="FFFFFF"/>
              </a:solidFill>
              <a:latin typeface="Architects Daughter"/>
              <a:ea typeface="Architects Daughter"/>
              <a:cs typeface="Architects Daughter"/>
              <a:sym typeface="Architects Daughter"/>
            </a:endParaRPr>
          </a:p>
          <a:p>
            <a:pPr indent="0" lvl="0" marL="457200" marR="139700" rtl="0" algn="l">
              <a:spcBef>
                <a:spcPts val="0"/>
              </a:spcBef>
              <a:spcAft>
                <a:spcPts val="0"/>
              </a:spcAft>
              <a:buNone/>
            </a:pPr>
            <a:r>
              <a:t/>
            </a:r>
            <a:endParaRPr sz="1200">
              <a:solidFill>
                <a:srgbClr val="FFFFFF"/>
              </a:solidFill>
              <a:highlight>
                <a:srgbClr val="FFFFFF"/>
              </a:highlight>
            </a:endParaRPr>
          </a:p>
          <a:p>
            <a:pPr indent="0" lvl="0" marL="0" rtl="0" algn="l">
              <a:spcBef>
                <a:spcPts val="0"/>
              </a:spcBef>
              <a:spcAft>
                <a:spcPts val="0"/>
              </a:spcAft>
              <a:buClr>
                <a:schemeClr val="dk1"/>
              </a:buClr>
              <a:buSzPts val="1100"/>
              <a:buFont typeface="Arial"/>
              <a:buNone/>
            </a:pPr>
            <a:r>
              <a:t/>
            </a:r>
            <a:endParaRPr sz="16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600">
              <a:solidFill>
                <a:srgbClr val="FFFFFF"/>
              </a:solidFill>
              <a:latin typeface="Architects Daughter"/>
              <a:ea typeface="Architects Daughter"/>
              <a:cs typeface="Architects Daughter"/>
              <a:sym typeface="Architects Daughter"/>
            </a:endParaRPr>
          </a:p>
        </p:txBody>
      </p:sp>
      <p:sp>
        <p:nvSpPr>
          <p:cNvPr id="277" name="Google Shape;27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276375" y="325575"/>
            <a:ext cx="8495700" cy="556800"/>
          </a:xfrm>
          <a:prstGeom prst="rect">
            <a:avLst/>
          </a:prstGeom>
          <a:solidFill>
            <a:schemeClr val="lt1"/>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377">
                <a:solidFill>
                  <a:srgbClr val="FFFFFF"/>
                </a:solidFill>
                <a:latin typeface="Architects Daughter"/>
                <a:ea typeface="Architects Daughter"/>
                <a:cs typeface="Architects Daughter"/>
                <a:sym typeface="Architects Daughter"/>
              </a:rPr>
              <a:t>Software Requirements : (for developer)</a:t>
            </a:r>
            <a:r>
              <a:rPr b="1" lang="en" sz="2377">
                <a:solidFill>
                  <a:srgbClr val="FFFFFF"/>
                </a:solidFill>
                <a:latin typeface="Architects Daughter"/>
                <a:ea typeface="Architects Daughter"/>
                <a:cs typeface="Architects Daughter"/>
                <a:sym typeface="Architects Daughter"/>
              </a:rPr>
              <a:t> </a:t>
            </a:r>
            <a:endParaRPr b="1" sz="2377">
              <a:solidFill>
                <a:srgbClr val="FFFFFF"/>
              </a:solidFill>
              <a:latin typeface="Architects Daughter"/>
              <a:ea typeface="Architects Daughter"/>
              <a:cs typeface="Architects Daughter"/>
              <a:sym typeface="Architects Daughter"/>
            </a:endParaRPr>
          </a:p>
          <a:p>
            <a:pPr indent="0" lvl="0" marL="0" rtl="0" algn="ctr">
              <a:lnSpc>
                <a:spcPct val="115000"/>
              </a:lnSpc>
              <a:spcBef>
                <a:spcPts val="0"/>
              </a:spcBef>
              <a:spcAft>
                <a:spcPts val="0"/>
              </a:spcAft>
              <a:buClr>
                <a:schemeClr val="dk1"/>
              </a:buClr>
              <a:buSzPts val="1100"/>
              <a:buFont typeface="Arial"/>
              <a:buNone/>
            </a:pPr>
            <a:r>
              <a:t/>
            </a:r>
            <a:endParaRPr b="1" sz="2377">
              <a:solidFill>
                <a:srgbClr val="FFFFFF"/>
              </a:solidFill>
              <a:latin typeface="Architects Daughter"/>
              <a:ea typeface="Architects Daughter"/>
              <a:cs typeface="Architects Daughter"/>
              <a:sym typeface="Architects Daughter"/>
            </a:endParaRPr>
          </a:p>
          <a:p>
            <a:pPr indent="0" lvl="0" marL="0" rtl="0" algn="ctr">
              <a:spcBef>
                <a:spcPts val="0"/>
              </a:spcBef>
              <a:spcAft>
                <a:spcPts val="0"/>
              </a:spcAft>
              <a:buNone/>
            </a:pPr>
            <a:r>
              <a:t/>
            </a:r>
            <a:endParaRPr>
              <a:solidFill>
                <a:srgbClr val="FFFFFF"/>
              </a:solidFill>
            </a:endParaRPr>
          </a:p>
        </p:txBody>
      </p:sp>
      <p:sp>
        <p:nvSpPr>
          <p:cNvPr id="283" name="Google Shape;283;p35"/>
          <p:cNvSpPr txBox="1"/>
          <p:nvPr>
            <p:ph idx="1" type="body"/>
          </p:nvPr>
        </p:nvSpPr>
        <p:spPr>
          <a:xfrm>
            <a:off x="336700" y="1143000"/>
            <a:ext cx="8495700" cy="3819000"/>
          </a:xfrm>
          <a:prstGeom prst="rect">
            <a:avLst/>
          </a:prstGeom>
          <a:solidFill>
            <a:srgbClr val="741B47">
              <a:alpha val="387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rchitects Daughter"/>
                <a:ea typeface="Architects Daughter"/>
                <a:cs typeface="Architects Daughter"/>
                <a:sym typeface="Architects Daughter"/>
              </a:rPr>
              <a:t>FRONTEND-</a:t>
            </a:r>
            <a:endParaRPr sz="1800">
              <a:solidFill>
                <a:srgbClr val="FFFFFF"/>
              </a:solidFill>
              <a:latin typeface="Architects Daughter"/>
              <a:ea typeface="Architects Daughter"/>
              <a:cs typeface="Architects Daughter"/>
              <a:sym typeface="Architects Daughter"/>
            </a:endParaRPr>
          </a:p>
          <a:p>
            <a:pPr indent="-342900" lvl="0" marL="4572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java SDK and ândroid studio IDE (with SDK bundle) </a:t>
            </a:r>
            <a:endParaRPr sz="1800">
              <a:solidFill>
                <a:srgbClr val="FFFFFF"/>
              </a:solidFill>
              <a:latin typeface="Architects Daughter"/>
              <a:ea typeface="Architects Daughter"/>
              <a:cs typeface="Architects Daughter"/>
              <a:sym typeface="Architects Daughter"/>
            </a:endParaRPr>
          </a:p>
          <a:p>
            <a:pPr indent="-342900" lvl="0" marL="4572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Visual Studio Code.</a:t>
            </a:r>
            <a:endParaRPr sz="18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sz="1800">
                <a:solidFill>
                  <a:srgbClr val="FFFFFF"/>
                </a:solidFill>
                <a:latin typeface="Architects Daughter"/>
                <a:ea typeface="Architects Daughter"/>
                <a:cs typeface="Architects Daughter"/>
                <a:sym typeface="Architects Daughter"/>
              </a:rPr>
              <a:t>BACKEND-</a:t>
            </a:r>
            <a:endParaRPr sz="1800">
              <a:solidFill>
                <a:srgbClr val="FFFFFF"/>
              </a:solidFill>
              <a:latin typeface="Architects Daughter"/>
              <a:ea typeface="Architects Daughter"/>
              <a:cs typeface="Architects Daughter"/>
              <a:sym typeface="Architects Daughter"/>
            </a:endParaRPr>
          </a:p>
          <a:p>
            <a:pPr indent="-342900" lvl="0" marL="4572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Python 3.8.x or latest is preferred.</a:t>
            </a:r>
            <a:endParaRPr sz="1800">
              <a:solidFill>
                <a:srgbClr val="FFFFFF"/>
              </a:solidFill>
              <a:latin typeface="Architects Daughter"/>
              <a:ea typeface="Architects Daughter"/>
              <a:cs typeface="Architects Daughter"/>
              <a:sym typeface="Architects Daughter"/>
            </a:endParaRPr>
          </a:p>
          <a:p>
            <a:pPr indent="-342900" lvl="1" marL="9144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Browser supporting Javascript Web Speech API</a:t>
            </a:r>
            <a:endParaRPr sz="1800">
              <a:solidFill>
                <a:srgbClr val="FFFFFF"/>
              </a:solidFill>
              <a:latin typeface="Architects Daughter"/>
              <a:ea typeface="Architects Daughter"/>
              <a:cs typeface="Architects Daughter"/>
              <a:sym typeface="Architects Daughter"/>
            </a:endParaRPr>
          </a:p>
          <a:p>
            <a:pPr indent="-342900" lvl="1" marL="9144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Tensorflow workstation or Opencv </a:t>
            </a:r>
            <a:endParaRPr sz="1800">
              <a:solidFill>
                <a:srgbClr val="FFFFFF"/>
              </a:solidFill>
              <a:latin typeface="Architects Daughter"/>
              <a:ea typeface="Architects Daughter"/>
              <a:cs typeface="Architects Daughter"/>
              <a:sym typeface="Architects Daughter"/>
            </a:endParaRPr>
          </a:p>
          <a:p>
            <a:pPr indent="-342900" lvl="1" marL="914400" marR="1397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pyAudio</a:t>
            </a:r>
            <a:endParaRPr sz="1800">
              <a:solidFill>
                <a:srgbClr val="FFFFFF"/>
              </a:solidFill>
              <a:latin typeface="Architects Daughter"/>
              <a:ea typeface="Architects Daughter"/>
              <a:cs typeface="Architects Daughter"/>
              <a:sym typeface="Architects Daughter"/>
            </a:endParaRPr>
          </a:p>
          <a:p>
            <a:pPr indent="-342900" lvl="1" marL="914400" marR="1397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MongoDB</a:t>
            </a:r>
            <a:endParaRPr sz="1800">
              <a:solidFill>
                <a:srgbClr val="FFFFFF"/>
              </a:solidFill>
              <a:latin typeface="Architects Daughter"/>
              <a:ea typeface="Architects Daughter"/>
              <a:cs typeface="Architects Daughter"/>
              <a:sym typeface="Architects Daughter"/>
            </a:endParaRPr>
          </a:p>
          <a:p>
            <a:pPr indent="-342900" lvl="1" marL="914400" marR="139700" rtl="0" algn="l">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Blender 3D tool</a:t>
            </a:r>
            <a:endParaRPr sz="1800">
              <a:solidFill>
                <a:srgbClr val="FFFFFF"/>
              </a:solidFill>
              <a:latin typeface="Architects Daughter"/>
              <a:ea typeface="Architects Daughter"/>
              <a:cs typeface="Architects Daughter"/>
              <a:sym typeface="Architects Daughter"/>
            </a:endParaRPr>
          </a:p>
          <a:p>
            <a:pPr indent="0" lvl="0" marL="457200" rtl="0" algn="l">
              <a:spcBef>
                <a:spcPts val="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139700" rtl="0" algn="l">
              <a:spcBef>
                <a:spcPts val="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139700" rtl="0" algn="l">
              <a:spcBef>
                <a:spcPts val="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139700" rtl="0" algn="l">
              <a:spcBef>
                <a:spcPts val="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139700" rtl="0" algn="l">
              <a:spcBef>
                <a:spcPts val="0"/>
              </a:spcBef>
              <a:spcAft>
                <a:spcPts val="0"/>
              </a:spcAft>
              <a:buNone/>
            </a:pPr>
            <a:r>
              <a:rPr lang="en" sz="1800">
                <a:solidFill>
                  <a:srgbClr val="FFFFFF"/>
                </a:solidFill>
                <a:latin typeface="Architects Daughter"/>
                <a:ea typeface="Architects Daughter"/>
                <a:cs typeface="Architects Daughter"/>
                <a:sym typeface="Architects Daughter"/>
              </a:rPr>
              <a:t>       </a:t>
            </a:r>
            <a:endParaRPr sz="1800">
              <a:solidFill>
                <a:srgbClr val="FFFFFF"/>
              </a:solidFill>
              <a:latin typeface="Architects Daughter"/>
              <a:ea typeface="Architects Daughter"/>
              <a:cs typeface="Architects Daughter"/>
              <a:sym typeface="Architects Daughter"/>
            </a:endParaRPr>
          </a:p>
          <a:p>
            <a:pPr indent="0" lvl="0" marL="139700" marR="139700" rtl="0" algn="l">
              <a:spcBef>
                <a:spcPts val="300"/>
              </a:spcBef>
              <a:spcAft>
                <a:spcPts val="0"/>
              </a:spcAft>
              <a:buNone/>
            </a:pPr>
            <a:r>
              <a:t/>
            </a:r>
            <a:endParaRPr sz="18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endParaRPr>
          </a:p>
        </p:txBody>
      </p:sp>
      <p:sp>
        <p:nvSpPr>
          <p:cNvPr id="284" name="Google Shape;2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2495525" y="231050"/>
            <a:ext cx="4677300" cy="9213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chitects Daughter"/>
                <a:ea typeface="Architects Daughter"/>
                <a:cs typeface="Architects Daughter"/>
                <a:sym typeface="Architects Daughter"/>
              </a:rPr>
              <a:t>TECHNICAL REQUIREMENTS</a:t>
            </a:r>
            <a:endParaRPr b="1">
              <a:solidFill>
                <a:srgbClr val="FFFFFF"/>
              </a:solidFill>
              <a:latin typeface="Architects Daughter"/>
              <a:ea typeface="Architects Daughter"/>
              <a:cs typeface="Architects Daughter"/>
              <a:sym typeface="Architects Daughter"/>
            </a:endParaRPr>
          </a:p>
        </p:txBody>
      </p:sp>
      <p:sp>
        <p:nvSpPr>
          <p:cNvPr id="290" name="Google Shape;290;p36"/>
          <p:cNvSpPr txBox="1"/>
          <p:nvPr>
            <p:ph idx="1" type="body"/>
          </p:nvPr>
        </p:nvSpPr>
        <p:spPr>
          <a:xfrm>
            <a:off x="311700" y="1152475"/>
            <a:ext cx="8520600" cy="3739800"/>
          </a:xfrm>
          <a:prstGeom prst="rect">
            <a:avLst/>
          </a:prstGeom>
          <a:solidFill>
            <a:srgbClr val="741B47">
              <a:alpha val="3876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FF"/>
                </a:solidFill>
                <a:latin typeface="Architects Daughter"/>
                <a:ea typeface="Architects Daughter"/>
                <a:cs typeface="Architects Daughter"/>
                <a:sym typeface="Architects Daughter"/>
              </a:rPr>
              <a:t>An important challenge of the project is to achieve a minimum level of quality of the technology, because the usability of the developed systems will depend on that quality. The following technologic requirements are defined:</a:t>
            </a:r>
            <a:endParaRPr b="1"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1900">
                <a:solidFill>
                  <a:srgbClr val="FFFFFF"/>
                </a:solidFill>
                <a:latin typeface="Architects Daughter"/>
                <a:ea typeface="Architects Daughter"/>
                <a:cs typeface="Architects Daughter"/>
                <a:sym typeface="Architects Daughter"/>
              </a:rPr>
              <a:t> ─ Speech recognition system will demand a recognition rate higher than 90% in the selected application domain. If that rate is not reached with speaker-independent models, an adaptation process will be performed to each speaker involved in the evaluation in order to guarantee that rate. </a:t>
            </a:r>
            <a:endParaRPr b="1" sz="19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b="1" lang="en" sz="1900">
                <a:solidFill>
                  <a:srgbClr val="FFFFFF"/>
                </a:solidFill>
                <a:latin typeface="Architects Daughter"/>
                <a:ea typeface="Architects Daughter"/>
                <a:cs typeface="Architects Daughter"/>
                <a:sym typeface="Architects Daughter"/>
              </a:rPr>
              <a:t>─ It is also necessary a translation rate higher than 90% for the application domains targeted in the project. In order to obtain that translation rate, several translation strategies will be analyzed and combined.</a:t>
            </a:r>
            <a:endParaRPr b="1" sz="1900">
              <a:solidFill>
                <a:srgbClr val="FFFFFF"/>
              </a:solidFill>
              <a:latin typeface="Architects Daughter"/>
              <a:ea typeface="Architects Daughter"/>
              <a:cs typeface="Architects Daughter"/>
              <a:sym typeface="Architects Daughter"/>
            </a:endParaRPr>
          </a:p>
        </p:txBody>
      </p:sp>
      <p:sp>
        <p:nvSpPr>
          <p:cNvPr id="291" name="Google Shape;29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6590225" y="172050"/>
            <a:ext cx="2303100" cy="5727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chitects Daughter"/>
                <a:ea typeface="Architects Daughter"/>
                <a:cs typeface="Architects Daughter"/>
                <a:sym typeface="Architects Daughter"/>
              </a:rPr>
              <a:t>Continue…….</a:t>
            </a:r>
            <a:endParaRPr b="1">
              <a:solidFill>
                <a:srgbClr val="FFFFFF"/>
              </a:solidFill>
              <a:latin typeface="Architects Daughter"/>
              <a:ea typeface="Architects Daughter"/>
              <a:cs typeface="Architects Daughter"/>
              <a:sym typeface="Architects Daughter"/>
            </a:endParaRPr>
          </a:p>
        </p:txBody>
      </p:sp>
      <p:sp>
        <p:nvSpPr>
          <p:cNvPr id="297" name="Google Shape;297;p37"/>
          <p:cNvSpPr txBox="1"/>
          <p:nvPr>
            <p:ph idx="1" type="body"/>
          </p:nvPr>
        </p:nvSpPr>
        <p:spPr>
          <a:xfrm>
            <a:off x="311700" y="1152475"/>
            <a:ext cx="8147100" cy="2725200"/>
          </a:xfrm>
          <a:prstGeom prst="rect">
            <a:avLst/>
          </a:prstGeom>
          <a:solidFill>
            <a:srgbClr val="741B47">
              <a:alpha val="56860"/>
            </a:srgbClr>
          </a:solidFill>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rchitects Daughter"/>
              <a:buChar char="-"/>
            </a:pPr>
            <a:r>
              <a:rPr b="1" lang="en" sz="2000">
                <a:solidFill>
                  <a:srgbClr val="FFFFFF"/>
                </a:solidFill>
                <a:latin typeface="Architects Daughter"/>
                <a:ea typeface="Architects Daughter"/>
                <a:cs typeface="Architects Daughter"/>
                <a:sym typeface="Architects Daughter"/>
              </a:rPr>
              <a:t>Finally, it is necessary an intelligibility of the avatar of 90% when representing the signs: recognition rate of deaf people. In order to obtain this intelligibility, the sign generation uses techniques based on inverse kinematics and semi-automatic movement capture that lets to obtain more realistic movements. This approximation requires more time for the dictionary generation, but it is more realistic. </a:t>
            </a:r>
            <a:endParaRPr b="1" sz="2000">
              <a:solidFill>
                <a:srgbClr val="FFFFFF"/>
              </a:solidFill>
              <a:latin typeface="Architects Daughter"/>
              <a:ea typeface="Architects Daughter"/>
              <a:cs typeface="Architects Daughter"/>
              <a:sym typeface="Architects Daughter"/>
            </a:endParaRPr>
          </a:p>
          <a:p>
            <a:pPr indent="0" lvl="0" marL="457200" rtl="0" algn="l">
              <a:spcBef>
                <a:spcPts val="0"/>
              </a:spcBef>
              <a:spcAft>
                <a:spcPts val="0"/>
              </a:spcAft>
              <a:buNone/>
            </a:pPr>
            <a:r>
              <a:t/>
            </a:r>
            <a:endParaRPr>
              <a:solidFill>
                <a:srgbClr val="FFFFFF"/>
              </a:solidFill>
            </a:endParaRPr>
          </a:p>
        </p:txBody>
      </p:sp>
      <p:sp>
        <p:nvSpPr>
          <p:cNvPr id="298" name="Google Shape;29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1958500" y="153250"/>
            <a:ext cx="6071100" cy="939300"/>
          </a:xfrm>
          <a:prstGeom prst="rect">
            <a:avLst/>
          </a:prstGeom>
          <a:solidFill>
            <a:schemeClr val="accent2"/>
          </a:solid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Overall System Architecture and Diagram</a:t>
            </a:r>
            <a:endParaRPr/>
          </a:p>
        </p:txBody>
      </p:sp>
      <p:sp>
        <p:nvSpPr>
          <p:cNvPr id="304" name="Google Shape;304;p38"/>
          <p:cNvSpPr txBox="1"/>
          <p:nvPr/>
        </p:nvSpPr>
        <p:spPr>
          <a:xfrm>
            <a:off x="1659029" y="1169235"/>
            <a:ext cx="1246800" cy="400200"/>
          </a:xfrm>
          <a:prstGeom prst="rect">
            <a:avLst/>
          </a:prstGeom>
          <a:solidFill>
            <a:srgbClr val="6AA84F"/>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FRONT-END</a:t>
            </a:r>
            <a:endParaRPr/>
          </a:p>
        </p:txBody>
      </p:sp>
      <p:sp>
        <p:nvSpPr>
          <p:cNvPr id="305" name="Google Shape;305;p38"/>
          <p:cNvSpPr/>
          <p:nvPr/>
        </p:nvSpPr>
        <p:spPr>
          <a:xfrm>
            <a:off x="192325" y="1053222"/>
            <a:ext cx="4018200" cy="4055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454923" y="1814247"/>
            <a:ext cx="944700" cy="589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User</a:t>
            </a:r>
            <a:r>
              <a:rPr lang="en"/>
              <a:t> </a:t>
            </a:r>
            <a:endParaRPr/>
          </a:p>
        </p:txBody>
      </p:sp>
      <p:sp>
        <p:nvSpPr>
          <p:cNvPr id="307" name="Google Shape;307;p38"/>
          <p:cNvSpPr/>
          <p:nvPr/>
        </p:nvSpPr>
        <p:spPr>
          <a:xfrm>
            <a:off x="2169850" y="1814247"/>
            <a:ext cx="1246800" cy="589500"/>
          </a:xfrm>
          <a:prstGeom prst="roundRect">
            <a:avLst>
              <a:gd fmla="val 1137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08" name="Google Shape;308;p38"/>
          <p:cNvSpPr/>
          <p:nvPr/>
        </p:nvSpPr>
        <p:spPr>
          <a:xfrm>
            <a:off x="2612519" y="2867469"/>
            <a:ext cx="1246800" cy="589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Pop outs of App permissions</a:t>
            </a:r>
            <a:endParaRPr>
              <a:solidFill>
                <a:srgbClr val="FFFFFF"/>
              </a:solidFill>
            </a:endParaRPr>
          </a:p>
        </p:txBody>
      </p:sp>
      <p:sp>
        <p:nvSpPr>
          <p:cNvPr id="309" name="Google Shape;309;p38"/>
          <p:cNvSpPr/>
          <p:nvPr/>
        </p:nvSpPr>
        <p:spPr>
          <a:xfrm>
            <a:off x="359426" y="4065264"/>
            <a:ext cx="1222200" cy="939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546623" y="2867469"/>
            <a:ext cx="1412100" cy="669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2320825" y="4065264"/>
            <a:ext cx="944700" cy="939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Video lecture</a:t>
            </a:r>
            <a:endParaRPr>
              <a:solidFill>
                <a:srgbClr val="FFFFFF"/>
              </a:solidFill>
            </a:endParaRPr>
          </a:p>
        </p:txBody>
      </p:sp>
      <p:sp>
        <p:nvSpPr>
          <p:cNvPr id="312" name="Google Shape;312;p38"/>
          <p:cNvSpPr/>
          <p:nvPr/>
        </p:nvSpPr>
        <p:spPr>
          <a:xfrm flipH="1">
            <a:off x="1581570" y="1958820"/>
            <a:ext cx="500700" cy="300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flipH="1" rot="5397212">
            <a:off x="2737635" y="2470689"/>
            <a:ext cx="369900" cy="3300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flipH="1" rot="10800000">
            <a:off x="2082268" y="3012183"/>
            <a:ext cx="406500" cy="300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txBox="1"/>
          <p:nvPr/>
        </p:nvSpPr>
        <p:spPr>
          <a:xfrm>
            <a:off x="2181638" y="1858972"/>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Login  page</a:t>
            </a:r>
            <a:endParaRPr>
              <a:solidFill>
                <a:srgbClr val="FFFFFF"/>
              </a:solidFill>
            </a:endParaRPr>
          </a:p>
        </p:txBody>
      </p:sp>
      <p:sp>
        <p:nvSpPr>
          <p:cNvPr id="316" name="Google Shape;316;p38"/>
          <p:cNvSpPr/>
          <p:nvPr/>
        </p:nvSpPr>
        <p:spPr>
          <a:xfrm>
            <a:off x="3265662" y="4065264"/>
            <a:ext cx="944700" cy="939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p>
        </p:txBody>
      </p:sp>
      <p:sp>
        <p:nvSpPr>
          <p:cNvPr id="317" name="Google Shape;317;p38"/>
          <p:cNvSpPr/>
          <p:nvPr/>
        </p:nvSpPr>
        <p:spPr>
          <a:xfrm flipH="1" rot="5402263">
            <a:off x="1024705" y="3595788"/>
            <a:ext cx="455700" cy="3306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flipH="1">
            <a:off x="1700886" y="4259901"/>
            <a:ext cx="500700" cy="3003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txBox="1"/>
          <p:nvPr/>
        </p:nvSpPr>
        <p:spPr>
          <a:xfrm>
            <a:off x="334769" y="4088283"/>
            <a:ext cx="122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Directions  to use split screen mode</a:t>
            </a:r>
            <a:r>
              <a:rPr lang="en">
                <a:solidFill>
                  <a:schemeClr val="dk1"/>
                </a:solidFill>
              </a:rPr>
              <a:t> in android </a:t>
            </a:r>
            <a:endParaRPr/>
          </a:p>
        </p:txBody>
      </p:sp>
      <p:sp>
        <p:nvSpPr>
          <p:cNvPr id="320" name="Google Shape;320;p38"/>
          <p:cNvSpPr txBox="1"/>
          <p:nvPr/>
        </p:nvSpPr>
        <p:spPr>
          <a:xfrm>
            <a:off x="546623" y="2820646"/>
            <a:ext cx="141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Welcome page {welcome phrase.}</a:t>
            </a:r>
            <a:endParaRPr>
              <a:solidFill>
                <a:srgbClr val="FFFFFF"/>
              </a:solidFill>
            </a:endParaRPr>
          </a:p>
          <a:p>
            <a:pPr indent="0" lvl="0" marL="0" rtl="0" algn="l">
              <a:spcBef>
                <a:spcPts val="0"/>
              </a:spcBef>
              <a:spcAft>
                <a:spcPts val="0"/>
              </a:spcAft>
              <a:buNone/>
            </a:pPr>
            <a:r>
              <a:t/>
            </a:r>
            <a:endParaRPr/>
          </a:p>
        </p:txBody>
      </p:sp>
      <p:sp>
        <p:nvSpPr>
          <p:cNvPr id="321" name="Google Shape;321;p38"/>
          <p:cNvSpPr/>
          <p:nvPr/>
        </p:nvSpPr>
        <p:spPr>
          <a:xfrm>
            <a:off x="2320900" y="4065264"/>
            <a:ext cx="1889400" cy="261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Split screen view</a:t>
            </a:r>
            <a:endParaRPr>
              <a:solidFill>
                <a:schemeClr val="lt2"/>
              </a:solidFill>
            </a:endParaRPr>
          </a:p>
        </p:txBody>
      </p:sp>
      <p:sp>
        <p:nvSpPr>
          <p:cNvPr id="322" name="Google Shape;322;p38"/>
          <p:cNvSpPr txBox="1"/>
          <p:nvPr/>
        </p:nvSpPr>
        <p:spPr>
          <a:xfrm>
            <a:off x="3265662" y="4088283"/>
            <a:ext cx="94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ISL-hand animation</a:t>
            </a:r>
            <a:endParaRPr>
              <a:solidFill>
                <a:srgbClr val="FFFFFF"/>
              </a:solidFill>
            </a:endParaRPr>
          </a:p>
        </p:txBody>
      </p:sp>
      <p:pic>
        <p:nvPicPr>
          <p:cNvPr id="323" name="Google Shape;323;p38"/>
          <p:cNvPicPr preferRelativeResize="0"/>
          <p:nvPr/>
        </p:nvPicPr>
        <p:blipFill>
          <a:blip r:embed="rId3">
            <a:alphaModFix/>
          </a:blip>
          <a:stretch>
            <a:fillRect/>
          </a:stretch>
        </p:blipFill>
        <p:spPr>
          <a:xfrm>
            <a:off x="4210448" y="1053222"/>
            <a:ext cx="4810776" cy="4015661"/>
          </a:xfrm>
          <a:prstGeom prst="rect">
            <a:avLst/>
          </a:prstGeom>
          <a:noFill/>
          <a:ln>
            <a:noFill/>
          </a:ln>
        </p:spPr>
      </p:pic>
      <p:sp>
        <p:nvSpPr>
          <p:cNvPr id="324" name="Google Shape;324;p38"/>
          <p:cNvSpPr/>
          <p:nvPr/>
        </p:nvSpPr>
        <p:spPr>
          <a:xfrm>
            <a:off x="3637294" y="1092596"/>
            <a:ext cx="1170900" cy="589500"/>
          </a:xfrm>
          <a:prstGeom prst="curvedDown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nvSpPr>
        <p:spPr>
          <a:xfrm>
            <a:off x="1648400" y="1177425"/>
            <a:ext cx="1170900" cy="400200"/>
          </a:xfrm>
          <a:prstGeom prst="rect">
            <a:avLst/>
          </a:prstGeom>
          <a:solidFill>
            <a:srgbClr val="76A5A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entury Gothic"/>
                <a:ea typeface="Century Gothic"/>
                <a:cs typeface="Century Gothic"/>
                <a:sym typeface="Century Gothic"/>
              </a:rPr>
              <a:t>FRONT-END</a:t>
            </a:r>
            <a:endParaRPr>
              <a:latin typeface="Century Gothic"/>
              <a:ea typeface="Century Gothic"/>
              <a:cs typeface="Century Gothic"/>
              <a:sym typeface="Century Gothic"/>
            </a:endParaRPr>
          </a:p>
        </p:txBody>
      </p:sp>
      <p:sp>
        <p:nvSpPr>
          <p:cNvPr id="326" name="Google Shape;32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2422200" y="172225"/>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chitects Daughter"/>
                <a:ea typeface="Architects Daughter"/>
                <a:cs typeface="Architects Daughter"/>
                <a:sym typeface="Architects Daughter"/>
              </a:rPr>
              <a:t>First Review</a:t>
            </a:r>
            <a:endParaRPr>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600"/>
          </a:p>
        </p:txBody>
      </p:sp>
      <p:pic>
        <p:nvPicPr>
          <p:cNvPr id="332" name="Google Shape;332;p39"/>
          <p:cNvPicPr preferRelativeResize="0"/>
          <p:nvPr/>
        </p:nvPicPr>
        <p:blipFill>
          <a:blip r:embed="rId3">
            <a:alphaModFix/>
          </a:blip>
          <a:stretch>
            <a:fillRect/>
          </a:stretch>
        </p:blipFill>
        <p:spPr>
          <a:xfrm>
            <a:off x="2891763" y="2478325"/>
            <a:ext cx="3192676" cy="2205375"/>
          </a:xfrm>
          <a:prstGeom prst="rect">
            <a:avLst/>
          </a:prstGeom>
          <a:noFill/>
          <a:ln>
            <a:noFill/>
          </a:ln>
        </p:spPr>
      </p:pic>
      <p:sp>
        <p:nvSpPr>
          <p:cNvPr id="333" name="Google Shape;33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720100" y="509825"/>
            <a:ext cx="77040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None/>
            </a:pPr>
            <a:r>
              <a:rPr lang="en"/>
              <a:t>Continuation with Zeroth Review</a:t>
            </a:r>
            <a:endParaRPr/>
          </a:p>
        </p:txBody>
      </p:sp>
      <p:sp>
        <p:nvSpPr>
          <p:cNvPr id="339" name="Google Shape;339;p40"/>
          <p:cNvSpPr txBox="1"/>
          <p:nvPr>
            <p:ph idx="1" type="body"/>
          </p:nvPr>
        </p:nvSpPr>
        <p:spPr>
          <a:xfrm>
            <a:off x="720100" y="1143850"/>
            <a:ext cx="7704000" cy="34164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rchitects Daughter"/>
                <a:ea typeface="Architects Daughter"/>
                <a:cs typeface="Architects Daughter"/>
                <a:sym typeface="Architects Daughter"/>
              </a:rPr>
              <a:t>In the zeroth review we presented our idea on how our app will work and how it will help the hearing imapired community. </a:t>
            </a:r>
            <a:endParaRPr sz="1700">
              <a:latin typeface="Architects Daughter"/>
              <a:ea typeface="Architects Daughter"/>
              <a:cs typeface="Architects Daughter"/>
              <a:sym typeface="Architects Daughter"/>
            </a:endParaRPr>
          </a:p>
          <a:p>
            <a:pPr indent="0" lvl="0" marL="0" rtl="0" algn="l">
              <a:spcBef>
                <a:spcPts val="0"/>
              </a:spcBef>
              <a:spcAft>
                <a:spcPts val="0"/>
              </a:spcAft>
              <a:buNone/>
            </a:pPr>
            <a:r>
              <a:rPr lang="en" sz="1700">
                <a:latin typeface="Architects Daughter"/>
                <a:ea typeface="Architects Daughter"/>
                <a:cs typeface="Architects Daughter"/>
                <a:sym typeface="Architects Daughter"/>
              </a:rPr>
              <a:t>To summarize, we are making an app that takes audio as an input and converts it into Indian Sign Language.</a:t>
            </a:r>
            <a:endParaRPr sz="1700">
              <a:latin typeface="Architects Daughter"/>
              <a:ea typeface="Architects Daughter"/>
              <a:cs typeface="Architects Daughter"/>
              <a:sym typeface="Architects Daughter"/>
            </a:endParaRPr>
          </a:p>
          <a:p>
            <a:pPr indent="0" lvl="0" marL="0" rtl="0" algn="l">
              <a:spcBef>
                <a:spcPts val="0"/>
              </a:spcBef>
              <a:spcAft>
                <a:spcPts val="0"/>
              </a:spcAft>
              <a:buNone/>
            </a:pPr>
            <a:r>
              <a:rPr lang="en" sz="1700">
                <a:latin typeface="Architects Daughter"/>
                <a:ea typeface="Architects Daughter"/>
                <a:cs typeface="Architects Daughter"/>
                <a:sym typeface="Architects Daughter"/>
              </a:rPr>
              <a:t>The audio can be taken from an ongoing virtual meeting or some kind of video playing on the phone.</a:t>
            </a:r>
            <a:endParaRPr sz="1700">
              <a:latin typeface="Architects Daughter"/>
              <a:ea typeface="Architects Daughter"/>
              <a:cs typeface="Architects Daughter"/>
              <a:sym typeface="Architects Daughter"/>
            </a:endParaRPr>
          </a:p>
          <a:p>
            <a:pPr indent="0" lvl="0" marL="0" rtl="0" algn="l">
              <a:spcBef>
                <a:spcPts val="0"/>
              </a:spcBef>
              <a:spcAft>
                <a:spcPts val="0"/>
              </a:spcAft>
              <a:buNone/>
            </a:pPr>
            <a:r>
              <a:rPr lang="en" sz="1700">
                <a:latin typeface="Architects Daughter"/>
                <a:ea typeface="Architects Daughter"/>
                <a:cs typeface="Architects Daughter"/>
                <a:sym typeface="Architects Daughter"/>
              </a:rPr>
              <a:t>Our app is used in split screen mode so that the user can see the video as well as understand the audio of the video through sign language.</a:t>
            </a:r>
            <a:endParaRPr sz="1700">
              <a:latin typeface="Architects Daughter"/>
              <a:ea typeface="Architects Daughter"/>
              <a:cs typeface="Architects Daughter"/>
              <a:sym typeface="Architects Daughter"/>
            </a:endParaRPr>
          </a:p>
          <a:p>
            <a:pPr indent="0" lvl="0" marL="0" rtl="0" algn="l">
              <a:spcBef>
                <a:spcPts val="0"/>
              </a:spcBef>
              <a:spcAft>
                <a:spcPts val="0"/>
              </a:spcAft>
              <a:buNone/>
            </a:pPr>
            <a:r>
              <a:rPr lang="en" sz="1700">
                <a:latin typeface="Architects Daughter"/>
                <a:ea typeface="Architects Daughter"/>
                <a:cs typeface="Architects Daughter"/>
                <a:sym typeface="Architects Daughter"/>
              </a:rPr>
              <a:t>The proposed idea during the zeroth review was that the audio is taken from the video as an input then converted into text using google API and the text is then converted into animated hand gesture. </a:t>
            </a:r>
            <a:endParaRPr sz="1700">
              <a:latin typeface="Architects Daughter"/>
              <a:ea typeface="Architects Daughter"/>
              <a:cs typeface="Architects Daughter"/>
              <a:sym typeface="Architects Daughter"/>
            </a:endParaRPr>
          </a:p>
        </p:txBody>
      </p:sp>
      <p:sp>
        <p:nvSpPr>
          <p:cNvPr id="340" name="Google Shape;34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180025"/>
            <a:ext cx="3897600" cy="572700"/>
          </a:xfrm>
          <a:prstGeom prst="rect">
            <a:avLst/>
          </a:prstGeom>
          <a:solidFill>
            <a:schemeClr val="accent6"/>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INTRODUCTION</a:t>
            </a:r>
            <a:endParaRPr>
              <a:solidFill>
                <a:schemeClr val="accent5"/>
              </a:solidFill>
            </a:endParaRPr>
          </a:p>
        </p:txBody>
      </p:sp>
      <p:sp>
        <p:nvSpPr>
          <p:cNvPr id="127" name="Google Shape;127;p23"/>
          <p:cNvSpPr txBox="1"/>
          <p:nvPr>
            <p:ph idx="1" type="body"/>
          </p:nvPr>
        </p:nvSpPr>
        <p:spPr>
          <a:xfrm>
            <a:off x="311700" y="834375"/>
            <a:ext cx="6760500" cy="4017900"/>
          </a:xfrm>
          <a:prstGeom prst="rect">
            <a:avLst/>
          </a:prstGeom>
          <a:solidFill>
            <a:srgbClr val="6A2F4C">
              <a:alpha val="44380"/>
            </a:srgbClr>
          </a:solidFill>
        </p:spPr>
        <p:txBody>
          <a:bodyPr anchorCtr="0" anchor="t" bIns="91425" lIns="91425" spcFirstLastPara="1" rIns="91425" wrap="square" tIns="91425">
            <a:noAutofit/>
          </a:bodyPr>
          <a:lstStyle/>
          <a:p>
            <a:pPr indent="-314325" lvl="0" marL="457200" rtl="0" algn="l">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Since the COVID -19 pandemic has disrupted the conventional life style of individuals across the world, the virtual world has come to the rescue. Amongst several educational establishments faculties have shifted their base to virtual platforms to conduct classes  online. But there are many students around the globe who struggle to attend their online classes properly because of reasons like internet connectivity issue, not having proper devices, not having proper place to study etc..</a:t>
            </a:r>
            <a:endParaRPr sz="1350">
              <a:solidFill>
                <a:srgbClr val="FFFFFF"/>
              </a:solidFill>
              <a:latin typeface="Architects Daughter"/>
              <a:ea typeface="Architects Daughter"/>
              <a:cs typeface="Architects Daughter"/>
              <a:sym typeface="Architects Daughter"/>
            </a:endParaRPr>
          </a:p>
          <a:p>
            <a:pPr indent="-314325" lvl="0" marL="457200" rtl="0" algn="l">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But there are people who struggle to understand what’s being taught in the virtual classes because of certain sensory,cognitive or functional disabilities. </a:t>
            </a:r>
            <a:endParaRPr sz="1350">
              <a:solidFill>
                <a:srgbClr val="FFFFFF"/>
              </a:solidFill>
              <a:latin typeface="Architects Daughter"/>
              <a:ea typeface="Architects Daughter"/>
              <a:cs typeface="Architects Daughter"/>
              <a:sym typeface="Architects Daughter"/>
            </a:endParaRPr>
          </a:p>
          <a:p>
            <a:pPr indent="-314325" lvl="0" marL="457200" rtl="0" algn="l">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Specifically, individuals with hearing impairments, with partial or complete loss of hearing are prevented from participating in live (synchronous) cooperative e-learning activities, because of the common reliance on voice communication in such activities. whereas speech-to-text systems offer an eventual pathway for the Deaf individuals to follow the communication, it doesn't enable them to participate within the same mode. Not all deaf individuals have the same communication skills: some people communicate using oral language and/or writing and lip-reading, whereas others use Sign Language. Some are bilingual deaf people that use both kinds of communication.</a:t>
            </a:r>
            <a:endParaRPr sz="1350">
              <a:solidFill>
                <a:srgbClr val="FFFFFF"/>
              </a:solidFill>
              <a:latin typeface="Architects Daughter"/>
              <a:ea typeface="Architects Daughter"/>
              <a:cs typeface="Architects Daughter"/>
              <a:sym typeface="Architects Daughter"/>
            </a:endParaRPr>
          </a:p>
        </p:txBody>
      </p:sp>
      <p:pic>
        <p:nvPicPr>
          <p:cNvPr id="128" name="Google Shape;128;p23"/>
          <p:cNvPicPr preferRelativeResize="0"/>
          <p:nvPr/>
        </p:nvPicPr>
        <p:blipFill>
          <a:blip r:embed="rId3">
            <a:alphaModFix/>
          </a:blip>
          <a:stretch>
            <a:fillRect/>
          </a:stretch>
        </p:blipFill>
        <p:spPr>
          <a:xfrm>
            <a:off x="7004625" y="949125"/>
            <a:ext cx="1986974" cy="3258175"/>
          </a:xfrm>
          <a:prstGeom prst="rect">
            <a:avLst/>
          </a:prstGeom>
          <a:noFill/>
          <a:ln>
            <a:noFill/>
          </a:ln>
        </p:spPr>
      </p:pic>
      <p:sp>
        <p:nvSpPr>
          <p:cNvPr id="129" name="Google Shape;12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1"/>
          <p:cNvPicPr preferRelativeResize="0"/>
          <p:nvPr/>
        </p:nvPicPr>
        <p:blipFill>
          <a:blip r:embed="rId3">
            <a:alphaModFix/>
          </a:blip>
          <a:stretch>
            <a:fillRect/>
          </a:stretch>
        </p:blipFill>
        <p:spPr>
          <a:xfrm>
            <a:off x="974150" y="1152475"/>
            <a:ext cx="7758100" cy="3215525"/>
          </a:xfrm>
          <a:prstGeom prst="rect">
            <a:avLst/>
          </a:prstGeom>
          <a:noFill/>
          <a:ln>
            <a:noFill/>
          </a:ln>
        </p:spPr>
      </p:pic>
      <p:pic>
        <p:nvPicPr>
          <p:cNvPr id="346" name="Google Shape;346;p41"/>
          <p:cNvPicPr preferRelativeResize="0"/>
          <p:nvPr/>
        </p:nvPicPr>
        <p:blipFill>
          <a:blip r:embed="rId4">
            <a:alphaModFix/>
          </a:blip>
          <a:stretch>
            <a:fillRect/>
          </a:stretch>
        </p:blipFill>
        <p:spPr>
          <a:xfrm>
            <a:off x="2000125" y="1856875"/>
            <a:ext cx="3307025" cy="2007575"/>
          </a:xfrm>
          <a:prstGeom prst="rect">
            <a:avLst/>
          </a:prstGeom>
          <a:noFill/>
          <a:ln>
            <a:noFill/>
          </a:ln>
        </p:spPr>
      </p:pic>
      <p:pic>
        <p:nvPicPr>
          <p:cNvPr id="347" name="Google Shape;347;p41"/>
          <p:cNvPicPr preferRelativeResize="0"/>
          <p:nvPr/>
        </p:nvPicPr>
        <p:blipFill>
          <a:blip r:embed="rId5">
            <a:alphaModFix/>
          </a:blip>
          <a:stretch>
            <a:fillRect/>
          </a:stretch>
        </p:blipFill>
        <p:spPr>
          <a:xfrm>
            <a:off x="5307138" y="1856888"/>
            <a:ext cx="2045266" cy="2007576"/>
          </a:xfrm>
          <a:prstGeom prst="rect">
            <a:avLst/>
          </a:prstGeom>
          <a:noFill/>
          <a:ln>
            <a:noFill/>
          </a:ln>
        </p:spPr>
      </p:pic>
      <p:pic>
        <p:nvPicPr>
          <p:cNvPr id="348" name="Google Shape;348;p41"/>
          <p:cNvPicPr preferRelativeResize="0"/>
          <p:nvPr/>
        </p:nvPicPr>
        <p:blipFill>
          <a:blip r:embed="rId6">
            <a:alphaModFix/>
          </a:blip>
          <a:stretch>
            <a:fillRect/>
          </a:stretch>
        </p:blipFill>
        <p:spPr>
          <a:xfrm>
            <a:off x="5603837" y="2379600"/>
            <a:ext cx="1451875" cy="1484875"/>
          </a:xfrm>
          <a:prstGeom prst="rect">
            <a:avLst/>
          </a:prstGeom>
          <a:noFill/>
          <a:ln>
            <a:noFill/>
          </a:ln>
        </p:spPr>
      </p:pic>
      <p:sp>
        <p:nvSpPr>
          <p:cNvPr id="349" name="Google Shape;349;p41"/>
          <p:cNvSpPr txBox="1"/>
          <p:nvPr/>
        </p:nvSpPr>
        <p:spPr>
          <a:xfrm>
            <a:off x="621350" y="43150"/>
            <a:ext cx="50745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FFFF"/>
                </a:solidFill>
                <a:latin typeface="Architects Daughter"/>
                <a:ea typeface="Architects Daughter"/>
                <a:cs typeface="Architects Daughter"/>
                <a:sym typeface="Architects Daughter"/>
              </a:rPr>
              <a:t>Proposed App Image</a:t>
            </a:r>
            <a:endParaRPr b="1" sz="2200">
              <a:solidFill>
                <a:srgbClr val="FFFFFF"/>
              </a:solidFill>
              <a:latin typeface="Architects Daughter"/>
              <a:ea typeface="Architects Daughter"/>
              <a:cs typeface="Architects Daughter"/>
              <a:sym typeface="Architects Daughter"/>
            </a:endParaRPr>
          </a:p>
        </p:txBody>
      </p:sp>
      <p:sp>
        <p:nvSpPr>
          <p:cNvPr id="350" name="Google Shape;35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720000" y="95575"/>
            <a:ext cx="3172200" cy="5727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L</a:t>
            </a:r>
            <a:r>
              <a:rPr lang="en" sz="1600">
                <a:solidFill>
                  <a:schemeClr val="lt2"/>
                </a:solidFill>
              </a:rPr>
              <a:t>iterature review</a:t>
            </a:r>
            <a:endParaRPr sz="1600">
              <a:solidFill>
                <a:schemeClr val="lt2"/>
              </a:solidFill>
            </a:endParaRPr>
          </a:p>
          <a:p>
            <a:pPr indent="0" lvl="0" marL="0" rtl="0" algn="ctr">
              <a:spcBef>
                <a:spcPts val="0"/>
              </a:spcBef>
              <a:spcAft>
                <a:spcPts val="0"/>
              </a:spcAft>
              <a:buNone/>
            </a:pPr>
            <a:r>
              <a:t/>
            </a:r>
            <a:endParaRPr/>
          </a:p>
        </p:txBody>
      </p:sp>
      <p:sp>
        <p:nvSpPr>
          <p:cNvPr id="356" name="Google Shape;356;p42"/>
          <p:cNvSpPr txBox="1"/>
          <p:nvPr>
            <p:ph idx="1" type="body"/>
          </p:nvPr>
        </p:nvSpPr>
        <p:spPr>
          <a:xfrm>
            <a:off x="720000" y="776700"/>
            <a:ext cx="7704000" cy="43668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1: </a:t>
            </a:r>
            <a:r>
              <a:rPr lang="en" sz="1100" u="sng">
                <a:solidFill>
                  <a:srgbClr val="FFFFFF"/>
                </a:solidFill>
                <a:highlight>
                  <a:srgbClr val="D5A6BD"/>
                </a:highlight>
                <a:latin typeface="Architects Daughter"/>
                <a:ea typeface="Architects Daughter"/>
                <a:cs typeface="Architects Daughter"/>
                <a:sym typeface="Architects Daughter"/>
              </a:rPr>
              <a:t>http://www.typoday.in/2016/spk_papers/Nakul_Singal_TypographyDay-2016.pdf</a:t>
            </a:r>
            <a:endParaRPr sz="1100" u="sng">
              <a:solidFill>
                <a:srgbClr val="FFFFFF"/>
              </a:solidFill>
              <a:highlight>
                <a:srgbClr val="D5A6BD"/>
              </a:highlight>
              <a:latin typeface="Architects Daughter"/>
              <a:ea typeface="Architects Daughter"/>
              <a:cs typeface="Architects Daughter"/>
              <a:sym typeface="Architects Daughter"/>
            </a:endParaRPr>
          </a:p>
          <a:p>
            <a:pPr indent="0" lvl="0" marL="0" rtl="0" algn="l">
              <a:spcBef>
                <a:spcPts val="0"/>
              </a:spcBef>
              <a:spcAft>
                <a:spcPts val="0"/>
              </a:spcAft>
              <a:buNone/>
            </a:pPr>
            <a:r>
              <a:rPr b="1" i="1" lang="en" sz="1100" u="sng">
                <a:solidFill>
                  <a:schemeClr val="lt2"/>
                </a:solidFill>
                <a:latin typeface="Architects Daughter"/>
                <a:ea typeface="Architects Daughter"/>
                <a:cs typeface="Architects Daughter"/>
                <a:sym typeface="Architects Daughter"/>
              </a:rPr>
              <a:t>Written by:  Nakul Singal</a:t>
            </a:r>
            <a:endParaRPr sz="14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Authors of Paper[1] mentioned that India has the largest Deaf population in the world. Perhaps “one of every five people who are deaf in the world, live in India” as the country with the large number of deaf people so it is highly important to use some mode of communication between deaf people and normal people hence sign language is required But still ISL is in developing stage.Hence because of these our research to develop a learning  system will totally based on indian sign language to gain the status of sign language as a minority language.</a:t>
            </a:r>
            <a:endParaRPr sz="14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t/>
            </a:r>
            <a:endParaRPr sz="14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2: </a:t>
            </a:r>
            <a:r>
              <a:rPr lang="en" sz="1100" u="sng">
                <a:solidFill>
                  <a:srgbClr val="FFFFFF"/>
                </a:solidFill>
                <a:highlight>
                  <a:srgbClr val="D5A6BD"/>
                </a:highlight>
                <a:latin typeface="Architects Daughter"/>
                <a:ea typeface="Architects Daughter"/>
                <a:cs typeface="Architects Daughter"/>
                <a:sym typeface="Architects Daughter"/>
              </a:rPr>
              <a:t>https://www.govtech.com/magazines/gt/Speech-Recognition-vs-Speaker-Recognition-.html</a:t>
            </a:r>
            <a:endParaRPr sz="1100" u="sng">
              <a:solidFill>
                <a:srgbClr val="FFFFFF"/>
              </a:solidFill>
              <a:highlight>
                <a:srgbClr val="D5A6BD"/>
              </a:highlight>
              <a:latin typeface="Architects Daughter"/>
              <a:ea typeface="Architects Daughter"/>
              <a:cs typeface="Architects Daughter"/>
              <a:sym typeface="Architects Daughter"/>
            </a:endParaRPr>
          </a:p>
          <a:p>
            <a:pPr indent="0" lvl="0" marL="0" rtl="0" algn="l">
              <a:spcBef>
                <a:spcPts val="0"/>
              </a:spcBef>
              <a:spcAft>
                <a:spcPts val="0"/>
              </a:spcAft>
              <a:buNone/>
            </a:pPr>
            <a:r>
              <a:rPr b="1" i="1" lang="en" sz="1100" u="sng">
                <a:solidFill>
                  <a:schemeClr val="lt2"/>
                </a:solidFill>
                <a:latin typeface="Architects Daughter"/>
                <a:ea typeface="Architects Daughter"/>
                <a:cs typeface="Architects Daughter"/>
                <a:sym typeface="Architects Daughter"/>
              </a:rPr>
              <a:t>Written by: </a:t>
            </a:r>
            <a:r>
              <a:rPr b="1" i="1" lang="en" sz="1050" u="sng">
                <a:solidFill>
                  <a:srgbClr val="FFFFFF"/>
                </a:solidFill>
                <a:latin typeface="Architects Daughter"/>
                <a:ea typeface="Architects Daughter"/>
                <a:cs typeface="Architects Daughter"/>
                <a:sym typeface="Architects Daughter"/>
                <a:hlinkClick r:id="rId3">
                  <a:extLst>
                    <a:ext uri="{A12FA001-AC4F-418D-AE19-62706E023703}">
                      <ahyp:hlinkClr val="tx"/>
                    </a:ext>
                  </a:extLst>
                </a:hlinkClick>
              </a:rPr>
              <a:t>Peter M. Hermsen</a:t>
            </a:r>
            <a:r>
              <a:rPr b="1" i="1" lang="en" sz="600" u="sng">
                <a:solidFill>
                  <a:srgbClr val="FFFFFF"/>
                </a:solidFill>
                <a:latin typeface="Architects Daughter"/>
                <a:ea typeface="Architects Daughter"/>
                <a:cs typeface="Architects Daughter"/>
                <a:sym typeface="Architects Daughter"/>
              </a:rPr>
              <a:t> </a:t>
            </a:r>
            <a:endParaRPr b="1" i="1" sz="900" u="sng">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Paper[2] reports on an investigation how VCs and instructors are working on identifying the barriers and problems of distant learning for deaf students managing them effectively in King Saud University (KSU) as during COVID-19 pandemic schools are shut down so, there is sudden need for some system which is capable of providing effective distant learning. Hence our research will  directly help in solving the problems in this field.</a:t>
            </a:r>
            <a:endParaRPr sz="14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latin typeface="Architects Daughter"/>
              <a:ea typeface="Architects Daughter"/>
              <a:cs typeface="Architects Daughter"/>
              <a:sym typeface="Architects Daughter"/>
            </a:endParaRPr>
          </a:p>
        </p:txBody>
      </p:sp>
      <p:sp>
        <p:nvSpPr>
          <p:cNvPr id="357" name="Google Shape;35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idx="1" type="body"/>
          </p:nvPr>
        </p:nvSpPr>
        <p:spPr>
          <a:xfrm>
            <a:off x="720000" y="668300"/>
            <a:ext cx="7704000" cy="43371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3 </a:t>
            </a:r>
            <a:r>
              <a:rPr lang="en" sz="1000" u="sng">
                <a:solidFill>
                  <a:schemeClr val="hlink"/>
                </a:solidFill>
                <a:highlight>
                  <a:srgbClr val="D5A6BD"/>
                </a:highlight>
                <a:latin typeface="Architects Daughter"/>
                <a:ea typeface="Architects Daughter"/>
                <a:cs typeface="Architects Daughter"/>
                <a:sym typeface="Architects Daughter"/>
                <a:hlinkClick r:id="rId3"/>
              </a:rPr>
              <a:t>https://www.researchgate.net/publication/222429404_Speech_to_sign_language_translation_system_for_Spanish</a:t>
            </a:r>
            <a:endParaRPr sz="1000">
              <a:solidFill>
                <a:schemeClr val="lt2"/>
              </a:solidFill>
              <a:highlight>
                <a:srgbClr val="D5A6BD"/>
              </a:highlight>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i="1" lang="en" sz="1100" u="sng">
                <a:solidFill>
                  <a:schemeClr val="lt2"/>
                </a:solidFill>
                <a:latin typeface="Architects Daughter"/>
                <a:ea typeface="Architects Daughter"/>
                <a:cs typeface="Architects Daughter"/>
                <a:sym typeface="Architects Daughter"/>
              </a:rPr>
              <a:t>Written by: </a:t>
            </a:r>
            <a:r>
              <a:rPr b="1" i="1" lang="en" sz="1050" u="sng">
                <a:solidFill>
                  <a:schemeClr val="hlink"/>
                </a:solidFill>
                <a:latin typeface="Architects Daughter"/>
                <a:ea typeface="Architects Daughter"/>
                <a:cs typeface="Architects Daughter"/>
                <a:sym typeface="Architects Daughter"/>
                <a:hlinkClick r:id="rId4"/>
              </a:rPr>
              <a:t>Ruben Hernandez</a:t>
            </a:r>
            <a:r>
              <a:rPr b="1" i="1" lang="en" sz="1100" u="sng">
                <a:solidFill>
                  <a:schemeClr val="lt2"/>
                </a:solidFill>
                <a:latin typeface="Architects Daughter"/>
                <a:ea typeface="Architects Daughter"/>
                <a:cs typeface="Architects Daughter"/>
                <a:sym typeface="Architects Daughter"/>
              </a:rPr>
              <a:t>, </a:t>
            </a:r>
            <a:r>
              <a:rPr b="1" i="1" lang="en" sz="1050" u="sng">
                <a:solidFill>
                  <a:schemeClr val="hlink"/>
                </a:solidFill>
                <a:latin typeface="Architects Daughter"/>
                <a:ea typeface="Architects Daughter"/>
                <a:cs typeface="Architects Daughter"/>
                <a:sym typeface="Architects Daughter"/>
                <a:hlinkClick r:id="rId5"/>
              </a:rPr>
              <a:t>Roberto Barra-Chicote</a:t>
            </a:r>
            <a:r>
              <a:rPr b="1" i="1" lang="en" sz="1100" u="sng">
                <a:solidFill>
                  <a:schemeClr val="lt2"/>
                </a:solidFill>
                <a:latin typeface="Architects Daughter"/>
                <a:ea typeface="Architects Daughter"/>
                <a:cs typeface="Architects Daughter"/>
                <a:sym typeface="Architects Daughter"/>
              </a:rPr>
              <a:t>, </a:t>
            </a:r>
            <a:r>
              <a:rPr b="1" i="1" lang="en" sz="1050" u="sng">
                <a:solidFill>
                  <a:schemeClr val="hlink"/>
                </a:solidFill>
                <a:latin typeface="Architects Daughter"/>
                <a:ea typeface="Architects Daughter"/>
                <a:cs typeface="Architects Daughter"/>
                <a:sym typeface="Architects Daughter"/>
                <a:hlinkClick r:id="rId6"/>
              </a:rPr>
              <a:t>Ricardo Cordoba</a:t>
            </a:r>
            <a:r>
              <a:rPr b="1" i="1" lang="en" sz="1100" u="sng">
                <a:solidFill>
                  <a:schemeClr val="lt2"/>
                </a:solidFill>
                <a:latin typeface="Architects Daughter"/>
                <a:ea typeface="Architects Daughter"/>
                <a:cs typeface="Architects Daughter"/>
                <a:sym typeface="Architects Daughter"/>
              </a:rPr>
              <a:t>, </a:t>
            </a:r>
            <a:r>
              <a:rPr b="1" i="1" lang="en" sz="1050" u="sng">
                <a:solidFill>
                  <a:schemeClr val="hlink"/>
                </a:solidFill>
                <a:latin typeface="Architects Daughter"/>
                <a:ea typeface="Architects Daughter"/>
                <a:cs typeface="Architects Daughter"/>
                <a:sym typeface="Architects Daughter"/>
                <a:hlinkClick r:id="rId7"/>
              </a:rPr>
              <a:t>Luis Fernando D'Haro</a:t>
            </a:r>
            <a:endParaRPr b="1" i="1" sz="1100" u="sng">
              <a:solidFill>
                <a:schemeClr val="lt2"/>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An architecture was proposed in [3],It was a speech-to-gesture translator and it was divided into four modules namely, speech recogniser,semantic analysis, gesture sequence generation and gesture sequence animation.The main work was done on gestures generation and animation.The phoenix parser was used for the semantic analysis.The drawbacks include how the designer chose a finite set to perform the gesture animation and were not able to generate all the possible positions of a gesture.</a:t>
            </a:r>
            <a:endParaRPr sz="14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t/>
            </a:r>
            <a:endParaRPr sz="14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a:latin typeface="Architects Daughter"/>
                <a:ea typeface="Architects Daughter"/>
                <a:cs typeface="Architects Daughter"/>
                <a:sym typeface="Architects Daughter"/>
              </a:rPr>
              <a:t>Paper 4: </a:t>
            </a:r>
            <a:r>
              <a:rPr lang="en" sz="900">
                <a:highlight>
                  <a:srgbClr val="D5A6BD"/>
                </a:highlight>
                <a:latin typeface="Architects Daughter"/>
                <a:ea typeface="Architects Daughter"/>
                <a:cs typeface="Architects Daughter"/>
                <a:sym typeface="Architects Daughter"/>
              </a:rPr>
              <a:t>https://www.researchgate.net/publication/221365167_V2S_Voice_to_Sign_Language_Translation_System_for_Malaysian_Deaf_People</a:t>
            </a:r>
            <a:endParaRPr sz="900">
              <a:highlight>
                <a:srgbClr val="D5A6BD"/>
              </a:highlight>
              <a:latin typeface="Architects Daughter"/>
              <a:ea typeface="Architects Daughter"/>
              <a:cs typeface="Architects Daughter"/>
              <a:sym typeface="Architects Daughter"/>
            </a:endParaRPr>
          </a:p>
          <a:p>
            <a:pPr indent="0" lvl="0" marL="0" rtl="0" algn="l">
              <a:spcBef>
                <a:spcPts val="0"/>
              </a:spcBef>
              <a:spcAft>
                <a:spcPts val="0"/>
              </a:spcAft>
              <a:buNone/>
            </a:pPr>
            <a:r>
              <a:rPr b="1" i="1" lang="en" sz="1100" u="sng">
                <a:latin typeface="Architects Daughter"/>
                <a:ea typeface="Architects Daughter"/>
                <a:cs typeface="Architects Daughter"/>
                <a:sym typeface="Architects Daughter"/>
              </a:rPr>
              <a:t>Written by: </a:t>
            </a:r>
            <a:r>
              <a:rPr b="1" i="1" lang="en" sz="1050" u="sng">
                <a:solidFill>
                  <a:schemeClr val="hlink"/>
                </a:solidFill>
                <a:latin typeface="Architects Daughter"/>
                <a:ea typeface="Architects Daughter"/>
                <a:cs typeface="Architects Daughter"/>
                <a:sym typeface="Architects Daughter"/>
                <a:hlinkClick r:id="rId8"/>
              </a:rPr>
              <a:t>Oi-Mean Foong</a:t>
            </a:r>
            <a:r>
              <a:rPr b="1" i="1" lang="en" sz="1100" u="sng">
                <a:latin typeface="Architects Daughter"/>
                <a:ea typeface="Architects Daughter"/>
                <a:cs typeface="Architects Daughter"/>
                <a:sym typeface="Architects Daughter"/>
              </a:rPr>
              <a:t>, </a:t>
            </a:r>
            <a:r>
              <a:rPr b="1" i="1" lang="en" sz="1050" u="sng">
                <a:solidFill>
                  <a:schemeClr val="hlink"/>
                </a:solidFill>
                <a:latin typeface="Architects Daughter"/>
                <a:ea typeface="Architects Daughter"/>
                <a:cs typeface="Architects Daughter"/>
                <a:sym typeface="Architects Daughter"/>
                <a:hlinkClick r:id="rId9"/>
              </a:rPr>
              <a:t>Tang Jung Low</a:t>
            </a:r>
            <a:r>
              <a:rPr b="1" i="1" lang="en" sz="1100" u="sng">
                <a:latin typeface="Architects Daughter"/>
                <a:ea typeface="Architects Daughter"/>
                <a:cs typeface="Architects Daughter"/>
                <a:sym typeface="Architects Daughter"/>
              </a:rPr>
              <a:t>, </a:t>
            </a:r>
            <a:r>
              <a:rPr b="1" i="1" lang="en" sz="900" u="sng">
                <a:solidFill>
                  <a:schemeClr val="hlink"/>
                </a:solidFill>
                <a:latin typeface="Architects Daughter"/>
                <a:ea typeface="Architects Daughter"/>
                <a:cs typeface="Architects Daughter"/>
                <a:sym typeface="Architects Daughter"/>
                <a:hlinkClick r:id="rId10"/>
              </a:rPr>
              <a:t>Wai Wan La</a:t>
            </a:r>
            <a:endParaRPr b="1" i="1" sz="1100" u="sng">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Paper[4], says , The development of this V2S system as an alternative solution to reduce the cost of employing special skilled employees for media agencies. In their work they used three stages in proposed work : A.Sound Recording – for capturing and recording the sound using a microphone. B. Digital Signal Processing – The “trained” sound from the sound recording is then fed into the Digital Signal Processing(DSP) part.C. Vector Quantization </a:t>
            </a:r>
            <a:endParaRPr>
              <a:solidFill>
                <a:srgbClr val="FFFFFF"/>
              </a:solidFill>
              <a:latin typeface="Architects Daughter"/>
              <a:ea typeface="Architects Daughter"/>
              <a:cs typeface="Architects Daughter"/>
              <a:sym typeface="Architects Daughter"/>
            </a:endParaRPr>
          </a:p>
        </p:txBody>
      </p:sp>
      <p:sp>
        <p:nvSpPr>
          <p:cNvPr id="363" name="Google Shape;363;p43"/>
          <p:cNvSpPr txBox="1"/>
          <p:nvPr>
            <p:ph type="title"/>
          </p:nvPr>
        </p:nvSpPr>
        <p:spPr>
          <a:xfrm>
            <a:off x="720000" y="95600"/>
            <a:ext cx="21018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364" name="Google Shape;36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720000" y="43800"/>
            <a:ext cx="25938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latin typeface="Architects Daughter"/>
                <a:ea typeface="Architects Daughter"/>
                <a:cs typeface="Architects Daughter"/>
                <a:sym typeface="Architects Daughter"/>
              </a:rPr>
              <a:t>Module description</a:t>
            </a:r>
            <a:endParaRPr sz="1900">
              <a:solidFill>
                <a:schemeClr val="lt2"/>
              </a:solidFill>
              <a:latin typeface="Architects Daughter"/>
              <a:ea typeface="Architects Daughter"/>
              <a:cs typeface="Architects Daughter"/>
              <a:sym typeface="Architects Daughter"/>
            </a:endParaRPr>
          </a:p>
          <a:p>
            <a:pPr indent="0" lvl="0" marL="0" rtl="0" algn="ctr">
              <a:spcBef>
                <a:spcPts val="0"/>
              </a:spcBef>
              <a:spcAft>
                <a:spcPts val="0"/>
              </a:spcAft>
              <a:buNone/>
            </a:pPr>
            <a:r>
              <a:t/>
            </a:r>
            <a:endParaRPr sz="1300">
              <a:latin typeface="Architects Daughter"/>
              <a:ea typeface="Architects Daughter"/>
              <a:cs typeface="Architects Daughter"/>
              <a:sym typeface="Architects Daughter"/>
            </a:endParaRPr>
          </a:p>
        </p:txBody>
      </p:sp>
      <p:sp>
        <p:nvSpPr>
          <p:cNvPr id="370" name="Google Shape;370;p44"/>
          <p:cNvSpPr txBox="1"/>
          <p:nvPr>
            <p:ph idx="1" type="body"/>
          </p:nvPr>
        </p:nvSpPr>
        <p:spPr>
          <a:xfrm>
            <a:off x="720000" y="673150"/>
            <a:ext cx="3500100" cy="29343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Architects Daughter"/>
                <a:ea typeface="Architects Daughter"/>
                <a:cs typeface="Architects Daughter"/>
                <a:sym typeface="Architects Daughter"/>
              </a:rPr>
              <a:t>M</a:t>
            </a:r>
            <a:r>
              <a:rPr lang="en" u="sng">
                <a:solidFill>
                  <a:srgbClr val="FFFFFF"/>
                </a:solidFill>
                <a:latin typeface="Architects Daughter"/>
                <a:ea typeface="Architects Daughter"/>
                <a:cs typeface="Architects Daughter"/>
                <a:sym typeface="Architects Daughter"/>
              </a:rPr>
              <a:t>odule 1</a:t>
            </a:r>
            <a:r>
              <a:rPr lang="en" u="sng">
                <a:solidFill>
                  <a:srgbClr val="FFFFFF"/>
                </a:solidFill>
                <a:latin typeface="Architects Daughter"/>
                <a:ea typeface="Architects Daughter"/>
                <a:cs typeface="Architects Daughter"/>
                <a:sym typeface="Architects Daughter"/>
              </a:rPr>
              <a:t>:</a:t>
            </a:r>
            <a:r>
              <a:rPr lang="en">
                <a:solidFill>
                  <a:srgbClr val="FFFFFF"/>
                </a:solidFill>
                <a:latin typeface="Architects Daughter"/>
                <a:ea typeface="Architects Daughter"/>
                <a:cs typeface="Architects Daughter"/>
                <a:sym typeface="Architects Daughter"/>
              </a:rPr>
              <a:t> </a:t>
            </a:r>
            <a:r>
              <a:rPr b="1" lang="en">
                <a:solidFill>
                  <a:srgbClr val="FFFFFF"/>
                </a:solidFill>
                <a:latin typeface="Architects Daughter"/>
                <a:ea typeface="Architects Daughter"/>
                <a:cs typeface="Architects Daughter"/>
                <a:sym typeface="Architects Daughter"/>
              </a:rPr>
              <a:t>Android features</a:t>
            </a:r>
            <a:endParaRPr b="1">
              <a:solidFill>
                <a:srgbClr val="000000"/>
              </a:solidFill>
              <a:latin typeface="Architects Daughter"/>
              <a:ea typeface="Architects Daughter"/>
              <a:cs typeface="Architects Daughter"/>
              <a:sym typeface="Architects Daughter"/>
            </a:endParaRPr>
          </a:p>
          <a:p>
            <a:pPr indent="0" lvl="0" marL="0" rtl="0" algn="l">
              <a:lnSpc>
                <a:spcPct val="100000"/>
              </a:lnSpc>
              <a:spcBef>
                <a:spcPts val="0"/>
              </a:spcBef>
              <a:spcAft>
                <a:spcPts val="0"/>
              </a:spcAft>
              <a:buNone/>
            </a:pPr>
            <a:r>
              <a:t/>
            </a:r>
            <a:endParaRPr b="1">
              <a:solidFill>
                <a:srgbClr val="000000"/>
              </a:solidFill>
              <a:latin typeface="Architects Daughter"/>
              <a:ea typeface="Architects Daughter"/>
              <a:cs typeface="Architects Daughter"/>
              <a:sym typeface="Architects Daughter"/>
            </a:endParaRPr>
          </a:p>
          <a:p>
            <a:pPr indent="0" lvl="0" marL="0" rtl="0" algn="l">
              <a:lnSpc>
                <a:spcPct val="100000"/>
              </a:lnSpc>
              <a:spcBef>
                <a:spcPts val="0"/>
              </a:spcBef>
              <a:spcAft>
                <a:spcPts val="0"/>
              </a:spcAft>
              <a:buNone/>
            </a:pPr>
            <a:r>
              <a:rPr lang="en">
                <a:solidFill>
                  <a:srgbClr val="FFFFFF"/>
                </a:solidFill>
                <a:latin typeface="Architects Daughter"/>
                <a:ea typeface="Architects Daughter"/>
                <a:cs typeface="Architects Daughter"/>
                <a:sym typeface="Architects Daughter"/>
              </a:rPr>
              <a:t>This module consist of :- </a:t>
            </a:r>
            <a:endParaRPr>
              <a:solidFill>
                <a:srgbClr val="FFFFFF"/>
              </a:solidFill>
              <a:latin typeface="Architects Daughter"/>
              <a:ea typeface="Architects Daughter"/>
              <a:cs typeface="Architects Daughter"/>
              <a:sym typeface="Architects Daughter"/>
            </a:endParaRPr>
          </a:p>
          <a:p>
            <a:pPr indent="0" lvl="0" marL="0" rtl="0" algn="l">
              <a:lnSpc>
                <a:spcPct val="100000"/>
              </a:lnSpc>
              <a:spcBef>
                <a:spcPts val="0"/>
              </a:spcBef>
              <a:spcAft>
                <a:spcPts val="0"/>
              </a:spcAft>
              <a:buNone/>
            </a:pPr>
            <a:r>
              <a:t/>
            </a:r>
            <a:endParaRPr>
              <a:solidFill>
                <a:srgbClr val="FFFFFF"/>
              </a:solidFill>
              <a:latin typeface="Architects Daughter"/>
              <a:ea typeface="Architects Daughter"/>
              <a:cs typeface="Architects Daughter"/>
              <a:sym typeface="Architects Daughter"/>
            </a:endParaRPr>
          </a:p>
          <a:p>
            <a:pPr indent="0" lvl="0" marL="0" rtl="0" algn="l">
              <a:lnSpc>
                <a:spcPct val="100000"/>
              </a:lnSpc>
              <a:spcBef>
                <a:spcPts val="0"/>
              </a:spcBef>
              <a:spcAft>
                <a:spcPts val="0"/>
              </a:spcAft>
              <a:buNone/>
            </a:pPr>
            <a:r>
              <a:rPr lang="en">
                <a:solidFill>
                  <a:srgbClr val="FFFFFF"/>
                </a:solidFill>
                <a:latin typeface="Architects Daughter"/>
                <a:ea typeface="Architects Daughter"/>
                <a:cs typeface="Architects Daughter"/>
                <a:sym typeface="Architects Daughter"/>
              </a:rPr>
              <a:t>Interactive Environment </a:t>
            </a:r>
            <a:endParaRPr>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Authentication.         </a:t>
            </a:r>
            <a:endParaRPr>
              <a:solidFill>
                <a:srgbClr val="FFFFFF"/>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Welcome Activity</a:t>
            </a:r>
            <a:endParaRPr>
              <a:solidFill>
                <a:srgbClr val="FFFFFF"/>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User guide on how to split the screen</a:t>
            </a:r>
            <a:endParaRPr>
              <a:solidFill>
                <a:srgbClr val="FFFFFF"/>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Home</a:t>
            </a:r>
            <a:endParaRPr>
              <a:solidFill>
                <a:srgbClr val="FFFFFF"/>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Books</a:t>
            </a:r>
            <a:endParaRPr>
              <a:solidFill>
                <a:srgbClr val="FFFFFF"/>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a:solidFill>
                  <a:srgbClr val="FFFFFF"/>
                </a:solidFill>
                <a:latin typeface="Comic Sans MS"/>
                <a:ea typeface="Comic Sans MS"/>
                <a:cs typeface="Comic Sans MS"/>
                <a:sym typeface="Comic Sans MS"/>
              </a:rPr>
              <a:t>Notes</a:t>
            </a:r>
            <a:endParaRPr>
              <a:solidFill>
                <a:srgbClr val="FFFFFF"/>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t/>
            </a:r>
            <a:endParaRPr>
              <a:solidFill>
                <a:srgbClr val="FFFFFF"/>
              </a:solidFill>
              <a:latin typeface="Architects Daughter"/>
              <a:ea typeface="Architects Daughter"/>
              <a:cs typeface="Architects Daughter"/>
              <a:sym typeface="Architects Daughter"/>
            </a:endParaRPr>
          </a:p>
          <a:p>
            <a:pPr indent="0" lvl="0" marL="0" rtl="0" algn="l">
              <a:lnSpc>
                <a:spcPct val="115000"/>
              </a:lnSpc>
              <a:spcBef>
                <a:spcPts val="1200"/>
              </a:spcBef>
              <a:spcAft>
                <a:spcPts val="1200"/>
              </a:spcAft>
              <a:buNone/>
            </a:pPr>
            <a:r>
              <a:rPr lang="en">
                <a:solidFill>
                  <a:srgbClr val="FFFFFF"/>
                </a:solidFill>
                <a:latin typeface="Architects Daughter"/>
                <a:ea typeface="Architects Daughter"/>
                <a:cs typeface="Architects Daughter"/>
                <a:sym typeface="Architects Daughter"/>
              </a:rPr>
              <a:t> </a:t>
            </a:r>
            <a:endParaRPr>
              <a:solidFill>
                <a:srgbClr val="FFFFFF"/>
              </a:solidFill>
              <a:latin typeface="Architects Daughter"/>
              <a:ea typeface="Architects Daughter"/>
              <a:cs typeface="Architects Daughter"/>
              <a:sym typeface="Architects Daughter"/>
            </a:endParaRPr>
          </a:p>
        </p:txBody>
      </p:sp>
      <p:sp>
        <p:nvSpPr>
          <p:cNvPr id="371" name="Google Shape;371;p44"/>
          <p:cNvSpPr txBox="1"/>
          <p:nvPr>
            <p:ph idx="1" type="body"/>
          </p:nvPr>
        </p:nvSpPr>
        <p:spPr>
          <a:xfrm>
            <a:off x="4953650" y="673200"/>
            <a:ext cx="3500100" cy="21315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Architects Daughter"/>
                <a:ea typeface="Architects Daughter"/>
                <a:cs typeface="Architects Daughter"/>
                <a:sym typeface="Architects Daughter"/>
              </a:rPr>
              <a:t>Module 2:  Recognition</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Using Google API , the audio from the video in converted into text</a:t>
            </a:r>
            <a:endParaRPr>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latin typeface="Architects Daughter"/>
              <a:ea typeface="Architects Daughter"/>
              <a:cs typeface="Architects Daughter"/>
              <a:sym typeface="Architects Daughter"/>
            </a:endParaRPr>
          </a:p>
        </p:txBody>
      </p:sp>
      <p:sp>
        <p:nvSpPr>
          <p:cNvPr id="372" name="Google Shape;372;p44"/>
          <p:cNvSpPr txBox="1"/>
          <p:nvPr>
            <p:ph idx="1" type="body"/>
          </p:nvPr>
        </p:nvSpPr>
        <p:spPr>
          <a:xfrm>
            <a:off x="4953650" y="2911125"/>
            <a:ext cx="3500100" cy="19935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Architects Daughter"/>
                <a:ea typeface="Architects Daughter"/>
                <a:cs typeface="Architects Daughter"/>
                <a:sym typeface="Architects Daughter"/>
              </a:rPr>
              <a:t>Module 4:  Representation</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In this module the converted Indian Sign Language is converted into animated hand signs.</a:t>
            </a:r>
            <a:endParaRPr>
              <a:solidFill>
                <a:srgbClr val="FFFFFF"/>
              </a:solidFill>
              <a:latin typeface="Architects Daughter"/>
              <a:ea typeface="Architects Daughter"/>
              <a:cs typeface="Architects Daughter"/>
              <a:sym typeface="Architects Daughter"/>
            </a:endParaRPr>
          </a:p>
        </p:txBody>
      </p:sp>
      <p:sp>
        <p:nvSpPr>
          <p:cNvPr id="373" name="Google Shape;373;p44"/>
          <p:cNvSpPr txBox="1"/>
          <p:nvPr>
            <p:ph idx="1" type="body"/>
          </p:nvPr>
        </p:nvSpPr>
        <p:spPr>
          <a:xfrm>
            <a:off x="720000" y="3874875"/>
            <a:ext cx="3500100" cy="11304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Architects Daughter"/>
                <a:ea typeface="Architects Daughter"/>
                <a:cs typeface="Architects Daughter"/>
                <a:sym typeface="Architects Daughter"/>
              </a:rPr>
              <a:t>Module 3 : Translator</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u="sng">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In this module the text is converted to Indian Sign Language. </a:t>
            </a:r>
            <a:endParaRPr>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latin typeface="Architects Daughter"/>
              <a:ea typeface="Architects Daughter"/>
              <a:cs typeface="Architects Daughter"/>
              <a:sym typeface="Architects Daughter"/>
            </a:endParaRPr>
          </a:p>
        </p:txBody>
      </p:sp>
      <p:sp>
        <p:nvSpPr>
          <p:cNvPr id="374" name="Google Shape;37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flipH="1">
            <a:off x="-719375" y="431625"/>
            <a:ext cx="347700" cy="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txBox="1"/>
          <p:nvPr>
            <p:ph idx="1" type="body"/>
          </p:nvPr>
        </p:nvSpPr>
        <p:spPr>
          <a:xfrm>
            <a:off x="731700" y="2123150"/>
            <a:ext cx="7680600" cy="2889600"/>
          </a:xfrm>
          <a:prstGeom prst="rect">
            <a:avLst/>
          </a:prstGeom>
          <a:solidFill>
            <a:srgbClr val="00FFFF"/>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 </a:t>
            </a:r>
            <a:r>
              <a:rPr b="1" lang="en" sz="1400">
                <a:solidFill>
                  <a:srgbClr val="FFFFFF"/>
                </a:solidFill>
                <a:highlight>
                  <a:schemeClr val="accent5"/>
                </a:highlight>
                <a:latin typeface="Architects Daughter"/>
                <a:ea typeface="Architects Daughter"/>
                <a:cs typeface="Architects Daughter"/>
                <a:sym typeface="Architects Daughter"/>
              </a:rPr>
              <a:t>MODULE 1 :</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1 : Installing speech-Indian sign language Application </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2 : First Screen appears for 3 secs.(Logo page)</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3 : </a:t>
            </a:r>
            <a:r>
              <a:rPr b="1" lang="en" sz="1400">
                <a:solidFill>
                  <a:srgbClr val="FFFFFF"/>
                </a:solidFill>
                <a:highlight>
                  <a:schemeClr val="accent5"/>
                </a:highlight>
                <a:latin typeface="Architects Daughter"/>
                <a:ea typeface="Architects Daughter"/>
                <a:cs typeface="Architects Daughter"/>
                <a:sym typeface="Architects Daughter"/>
              </a:rPr>
              <a:t>Third screen appears , basically this screen is to login with email id and user have to enter his/her name, email id, password -&gt; Authentication.</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4 : </a:t>
            </a:r>
            <a:r>
              <a:rPr b="1" lang="en" sz="1400">
                <a:solidFill>
                  <a:srgbClr val="FFFFFF"/>
                </a:solidFill>
                <a:highlight>
                  <a:schemeClr val="accent5"/>
                </a:highlight>
                <a:latin typeface="Architects Daughter"/>
                <a:ea typeface="Architects Daughter"/>
                <a:cs typeface="Architects Daughter"/>
                <a:sym typeface="Architects Daughter"/>
              </a:rPr>
              <a:t>Click on the submit button .</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5 : Welcome tab (Activity)-with a nice motivational quote</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6:-Direction Activity(Tabbed)-directions to use split-screen mode</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7 :Translation tab :- the translation from audio to text to ISL is displayed </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8 :- Navigation bar activity:- Home page - online meetings(in future)</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STEP 9:-Books page- pdfs and links for books related to ISL..</a:t>
            </a:r>
            <a:endParaRPr b="1" sz="1400">
              <a:solidFill>
                <a:srgbClr val="FFFFFF"/>
              </a:solidFill>
              <a:highlight>
                <a:schemeClr val="accent5"/>
              </a:highlight>
              <a:latin typeface="Architects Daughter"/>
              <a:ea typeface="Architects Daughter"/>
              <a:cs typeface="Architects Daughter"/>
              <a:sym typeface="Architects Daughter"/>
            </a:endParaRPr>
          </a:p>
          <a:p>
            <a:pPr indent="0" lvl="0" marL="0" rtl="0" algn="l">
              <a:spcBef>
                <a:spcPts val="0"/>
              </a:spcBef>
              <a:spcAft>
                <a:spcPts val="0"/>
              </a:spcAft>
              <a:buNone/>
            </a:pPr>
            <a:r>
              <a:rPr b="1" lang="en" sz="1400">
                <a:solidFill>
                  <a:srgbClr val="FFFFFF"/>
                </a:solidFill>
                <a:highlight>
                  <a:schemeClr val="accent5"/>
                </a:highlight>
                <a:latin typeface="Architects Daughter"/>
                <a:ea typeface="Architects Daughter"/>
                <a:cs typeface="Architects Daughter"/>
                <a:sym typeface="Architects Daughter"/>
              </a:rPr>
              <a:t>          Notes page:- to make study notes.:</a:t>
            </a:r>
            <a:endParaRPr>
              <a:highlight>
                <a:schemeClr val="accent5"/>
              </a:highlight>
            </a:endParaRPr>
          </a:p>
        </p:txBody>
      </p:sp>
      <p:sp>
        <p:nvSpPr>
          <p:cNvPr id="381" name="Google Shape;381;p45"/>
          <p:cNvSpPr/>
          <p:nvPr/>
        </p:nvSpPr>
        <p:spPr>
          <a:xfrm>
            <a:off x="2769575" y="299750"/>
            <a:ext cx="3776700" cy="56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Architects Daughter"/>
                <a:ea typeface="Architects Daughter"/>
                <a:cs typeface="Architects Daughter"/>
                <a:sym typeface="Architects Daughter"/>
              </a:rPr>
              <a:t>Module workflow explanation</a:t>
            </a:r>
            <a:endParaRPr b="1" sz="1700">
              <a:solidFill>
                <a:schemeClr val="lt1"/>
              </a:solidFill>
              <a:latin typeface="Architects Daughter"/>
              <a:ea typeface="Architects Daughter"/>
              <a:cs typeface="Architects Daughter"/>
              <a:sym typeface="Architects Daughter"/>
            </a:endParaRPr>
          </a:p>
        </p:txBody>
      </p:sp>
      <p:cxnSp>
        <p:nvCxnSpPr>
          <p:cNvPr id="382" name="Google Shape;382;p45"/>
          <p:cNvCxnSpPr/>
          <p:nvPr/>
        </p:nvCxnSpPr>
        <p:spPr>
          <a:xfrm flipH="1">
            <a:off x="4256250" y="884450"/>
            <a:ext cx="359700" cy="5784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45"/>
          <p:cNvCxnSpPr/>
          <p:nvPr/>
        </p:nvCxnSpPr>
        <p:spPr>
          <a:xfrm>
            <a:off x="4615950" y="884450"/>
            <a:ext cx="443700" cy="494400"/>
          </a:xfrm>
          <a:prstGeom prst="straightConnector1">
            <a:avLst/>
          </a:prstGeom>
          <a:noFill/>
          <a:ln cap="flat" cmpd="sng" w="9525">
            <a:solidFill>
              <a:schemeClr val="dk2"/>
            </a:solidFill>
            <a:prstDash val="solid"/>
            <a:round/>
            <a:headEnd len="med" w="med" type="none"/>
            <a:tailEnd len="med" w="med" type="triangle"/>
          </a:ln>
        </p:spPr>
      </p:cxnSp>
      <p:sp>
        <p:nvSpPr>
          <p:cNvPr id="384" name="Google Shape;384;p45"/>
          <p:cNvSpPr/>
          <p:nvPr/>
        </p:nvSpPr>
        <p:spPr>
          <a:xfrm>
            <a:off x="3297125" y="1462850"/>
            <a:ext cx="1127100" cy="66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Module 1</a:t>
            </a:r>
            <a:endParaRPr/>
          </a:p>
        </p:txBody>
      </p:sp>
      <p:sp>
        <p:nvSpPr>
          <p:cNvPr id="385" name="Google Shape;385;p45"/>
          <p:cNvSpPr/>
          <p:nvPr/>
        </p:nvSpPr>
        <p:spPr>
          <a:xfrm>
            <a:off x="4888275" y="1462850"/>
            <a:ext cx="1127100" cy="66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Module 2 </a:t>
            </a:r>
            <a:endParaRPr/>
          </a:p>
        </p:txBody>
      </p:sp>
      <p:sp>
        <p:nvSpPr>
          <p:cNvPr id="386" name="Google Shape;38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idx="1" type="body"/>
          </p:nvPr>
        </p:nvSpPr>
        <p:spPr>
          <a:xfrm>
            <a:off x="539525" y="179850"/>
            <a:ext cx="7963800" cy="44520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txBox="1"/>
          <p:nvPr>
            <p:ph type="title"/>
          </p:nvPr>
        </p:nvSpPr>
        <p:spPr>
          <a:xfrm flipH="1">
            <a:off x="-1247000" y="509825"/>
            <a:ext cx="9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6"/>
          <p:cNvSpPr/>
          <p:nvPr/>
        </p:nvSpPr>
        <p:spPr>
          <a:xfrm>
            <a:off x="885525" y="763875"/>
            <a:ext cx="1318800" cy="731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6"/>
          <p:cNvSpPr/>
          <p:nvPr/>
        </p:nvSpPr>
        <p:spPr>
          <a:xfrm>
            <a:off x="2204325" y="1435300"/>
            <a:ext cx="1318800" cy="731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p:nvPr/>
        </p:nvSpPr>
        <p:spPr>
          <a:xfrm>
            <a:off x="3523125" y="2103225"/>
            <a:ext cx="1318800" cy="731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4841925" y="2779675"/>
            <a:ext cx="1318800" cy="731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p:nvPr/>
        </p:nvSpPr>
        <p:spPr>
          <a:xfrm>
            <a:off x="6160725" y="3511075"/>
            <a:ext cx="1318800" cy="731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6"/>
          <p:cNvSpPr/>
          <p:nvPr/>
        </p:nvSpPr>
        <p:spPr>
          <a:xfrm>
            <a:off x="5626129" y="509823"/>
            <a:ext cx="2155788" cy="1552284"/>
          </a:xfrm>
          <a:prstGeom prst="cloud">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Module 1 workflow</a:t>
            </a:r>
            <a:endParaRPr>
              <a:latin typeface="Architects Daughter"/>
              <a:ea typeface="Architects Daughter"/>
              <a:cs typeface="Architects Daughter"/>
              <a:sym typeface="Architects Daughter"/>
            </a:endParaRPr>
          </a:p>
        </p:txBody>
      </p:sp>
      <p:pic>
        <p:nvPicPr>
          <p:cNvPr id="399" name="Google Shape;399;p46"/>
          <p:cNvPicPr preferRelativeResize="0"/>
          <p:nvPr/>
        </p:nvPicPr>
        <p:blipFill>
          <a:blip r:embed="rId3">
            <a:alphaModFix/>
          </a:blip>
          <a:stretch>
            <a:fillRect/>
          </a:stretch>
        </p:blipFill>
        <p:spPr>
          <a:xfrm>
            <a:off x="1134588" y="719238"/>
            <a:ext cx="820675" cy="820675"/>
          </a:xfrm>
          <a:prstGeom prst="rect">
            <a:avLst/>
          </a:prstGeom>
          <a:noFill/>
          <a:ln>
            <a:noFill/>
          </a:ln>
        </p:spPr>
      </p:pic>
      <p:pic>
        <p:nvPicPr>
          <p:cNvPr id="400" name="Google Shape;400;p46"/>
          <p:cNvPicPr preferRelativeResize="0"/>
          <p:nvPr/>
        </p:nvPicPr>
        <p:blipFill>
          <a:blip r:embed="rId4">
            <a:alphaModFix/>
          </a:blip>
          <a:stretch>
            <a:fillRect/>
          </a:stretch>
        </p:blipFill>
        <p:spPr>
          <a:xfrm>
            <a:off x="3856975" y="2103225"/>
            <a:ext cx="731400" cy="731400"/>
          </a:xfrm>
          <a:prstGeom prst="rect">
            <a:avLst/>
          </a:prstGeom>
          <a:noFill/>
          <a:ln>
            <a:noFill/>
          </a:ln>
        </p:spPr>
      </p:pic>
      <p:pic>
        <p:nvPicPr>
          <p:cNvPr id="401" name="Google Shape;401;p46"/>
          <p:cNvPicPr preferRelativeResize="0"/>
          <p:nvPr/>
        </p:nvPicPr>
        <p:blipFill>
          <a:blip r:embed="rId5">
            <a:alphaModFix/>
          </a:blip>
          <a:stretch>
            <a:fillRect/>
          </a:stretch>
        </p:blipFill>
        <p:spPr>
          <a:xfrm>
            <a:off x="5135627" y="2779677"/>
            <a:ext cx="731400" cy="731400"/>
          </a:xfrm>
          <a:prstGeom prst="rect">
            <a:avLst/>
          </a:prstGeom>
          <a:noFill/>
          <a:ln>
            <a:noFill/>
          </a:ln>
        </p:spPr>
      </p:pic>
      <p:pic>
        <p:nvPicPr>
          <p:cNvPr id="402" name="Google Shape;402;p46"/>
          <p:cNvPicPr preferRelativeResize="0"/>
          <p:nvPr/>
        </p:nvPicPr>
        <p:blipFill>
          <a:blip r:embed="rId6">
            <a:alphaModFix/>
          </a:blip>
          <a:stretch>
            <a:fillRect/>
          </a:stretch>
        </p:blipFill>
        <p:spPr>
          <a:xfrm>
            <a:off x="2495788" y="1426475"/>
            <a:ext cx="820650" cy="731400"/>
          </a:xfrm>
          <a:prstGeom prst="rect">
            <a:avLst/>
          </a:prstGeom>
          <a:noFill/>
          <a:ln>
            <a:noFill/>
          </a:ln>
        </p:spPr>
      </p:pic>
      <p:pic>
        <p:nvPicPr>
          <p:cNvPr id="403" name="Google Shape;403;p46"/>
          <p:cNvPicPr preferRelativeResize="0"/>
          <p:nvPr/>
        </p:nvPicPr>
        <p:blipFill>
          <a:blip r:embed="rId7">
            <a:alphaModFix/>
          </a:blip>
          <a:stretch>
            <a:fillRect/>
          </a:stretch>
        </p:blipFill>
        <p:spPr>
          <a:xfrm>
            <a:off x="6454425" y="3511075"/>
            <a:ext cx="731400" cy="731400"/>
          </a:xfrm>
          <a:prstGeom prst="rect">
            <a:avLst/>
          </a:prstGeom>
          <a:noFill/>
          <a:ln>
            <a:noFill/>
          </a:ln>
        </p:spPr>
      </p:pic>
      <p:cxnSp>
        <p:nvCxnSpPr>
          <p:cNvPr id="404" name="Google Shape;404;p46"/>
          <p:cNvCxnSpPr>
            <a:stCxn id="399" idx="2"/>
          </p:cNvCxnSpPr>
          <p:nvPr/>
        </p:nvCxnSpPr>
        <p:spPr>
          <a:xfrm flipH="1" rot="-5400000">
            <a:off x="1615125" y="1469712"/>
            <a:ext cx="454200" cy="594600"/>
          </a:xfrm>
          <a:prstGeom prst="curvedConnector2">
            <a:avLst/>
          </a:prstGeom>
          <a:noFill/>
          <a:ln cap="flat" cmpd="sng" w="38100">
            <a:solidFill>
              <a:srgbClr val="0000FF"/>
            </a:solidFill>
            <a:prstDash val="solid"/>
            <a:round/>
            <a:headEnd len="med" w="med" type="none"/>
            <a:tailEnd len="med" w="med" type="none"/>
          </a:ln>
        </p:spPr>
      </p:cxnSp>
      <p:cxnSp>
        <p:nvCxnSpPr>
          <p:cNvPr id="405" name="Google Shape;405;p46"/>
          <p:cNvCxnSpPr>
            <a:stCxn id="400" idx="2"/>
          </p:cNvCxnSpPr>
          <p:nvPr/>
        </p:nvCxnSpPr>
        <p:spPr>
          <a:xfrm flipH="1" rot="-5400000">
            <a:off x="4301275" y="2756025"/>
            <a:ext cx="432300" cy="589500"/>
          </a:xfrm>
          <a:prstGeom prst="curvedConnector2">
            <a:avLst/>
          </a:prstGeom>
          <a:noFill/>
          <a:ln cap="flat" cmpd="sng" w="38100">
            <a:solidFill>
              <a:srgbClr val="0000FF"/>
            </a:solidFill>
            <a:prstDash val="solid"/>
            <a:round/>
            <a:headEnd len="med" w="med" type="none"/>
            <a:tailEnd len="med" w="med" type="none"/>
          </a:ln>
        </p:spPr>
      </p:cxnSp>
      <p:cxnSp>
        <p:nvCxnSpPr>
          <p:cNvPr id="406" name="Google Shape;406;p46"/>
          <p:cNvCxnSpPr>
            <a:stCxn id="402" idx="2"/>
            <a:endCxn id="407" idx="1"/>
          </p:cNvCxnSpPr>
          <p:nvPr/>
        </p:nvCxnSpPr>
        <p:spPr>
          <a:xfrm flipH="1" rot="-5400000">
            <a:off x="2994013" y="2069976"/>
            <a:ext cx="310800" cy="486600"/>
          </a:xfrm>
          <a:prstGeom prst="curvedConnector2">
            <a:avLst/>
          </a:prstGeom>
          <a:noFill/>
          <a:ln cap="flat" cmpd="sng" w="38100">
            <a:solidFill>
              <a:srgbClr val="0000FF"/>
            </a:solidFill>
            <a:prstDash val="solid"/>
            <a:round/>
            <a:headEnd len="med" w="med" type="none"/>
            <a:tailEnd len="med" w="med" type="none"/>
          </a:ln>
        </p:spPr>
      </p:cxnSp>
      <p:cxnSp>
        <p:nvCxnSpPr>
          <p:cNvPr id="408" name="Google Shape;408;p46"/>
          <p:cNvCxnSpPr>
            <a:stCxn id="401" idx="2"/>
            <a:endCxn id="409" idx="1"/>
          </p:cNvCxnSpPr>
          <p:nvPr/>
        </p:nvCxnSpPr>
        <p:spPr>
          <a:xfrm flipH="1" rot="-5400000">
            <a:off x="5618627" y="3393777"/>
            <a:ext cx="424800" cy="659400"/>
          </a:xfrm>
          <a:prstGeom prst="curvedConnector2">
            <a:avLst/>
          </a:prstGeom>
          <a:noFill/>
          <a:ln cap="flat" cmpd="sng" w="38100">
            <a:solidFill>
              <a:srgbClr val="0000FF"/>
            </a:solidFill>
            <a:prstDash val="solid"/>
            <a:round/>
            <a:headEnd len="med" w="med" type="none"/>
            <a:tailEnd len="med" w="med" type="none"/>
          </a:ln>
        </p:spPr>
      </p:cxnSp>
      <p:sp>
        <p:nvSpPr>
          <p:cNvPr id="410" name="Google Shape;410;p46"/>
          <p:cNvSpPr/>
          <p:nvPr/>
        </p:nvSpPr>
        <p:spPr>
          <a:xfrm rot="-8323661">
            <a:off x="5715603" y="3770073"/>
            <a:ext cx="355649" cy="405404"/>
          </a:xfrm>
          <a:prstGeom prst="rtTriangle">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p:nvPr/>
        </p:nvSpPr>
        <p:spPr>
          <a:xfrm rot="-8323661">
            <a:off x="4396803" y="3079536"/>
            <a:ext cx="355649" cy="405404"/>
          </a:xfrm>
          <a:prstGeom prst="rtTriangle">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6"/>
          <p:cNvSpPr/>
          <p:nvPr/>
        </p:nvSpPr>
        <p:spPr>
          <a:xfrm rot="-8324140">
            <a:off x="3132971" y="2379523"/>
            <a:ext cx="309309" cy="361604"/>
          </a:xfrm>
          <a:prstGeom prst="rtTriangle">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6"/>
          <p:cNvSpPr/>
          <p:nvPr/>
        </p:nvSpPr>
        <p:spPr>
          <a:xfrm rot="-8323661">
            <a:off x="1759203" y="1793773"/>
            <a:ext cx="355649" cy="405404"/>
          </a:xfrm>
          <a:prstGeom prst="rtTriangle">
            <a:avLst/>
          </a:prstGeom>
          <a:solidFill>
            <a:srgbClr val="00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6"/>
          <p:cNvSpPr/>
          <p:nvPr/>
        </p:nvSpPr>
        <p:spPr>
          <a:xfrm>
            <a:off x="3272074" y="854763"/>
            <a:ext cx="1132542" cy="424818"/>
          </a:xfrm>
          <a:prstGeom prst="flowChartTerminator">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STEP-3,4</a:t>
            </a:r>
            <a:endParaRPr>
              <a:latin typeface="Architects Daughter"/>
              <a:ea typeface="Architects Daughter"/>
              <a:cs typeface="Architects Daughter"/>
              <a:sym typeface="Architects Daughter"/>
            </a:endParaRPr>
          </a:p>
        </p:txBody>
      </p:sp>
      <p:sp>
        <p:nvSpPr>
          <p:cNvPr id="415" name="Google Shape;415;p46"/>
          <p:cNvSpPr/>
          <p:nvPr/>
        </p:nvSpPr>
        <p:spPr>
          <a:xfrm>
            <a:off x="4384099" y="1443200"/>
            <a:ext cx="1132542" cy="424818"/>
          </a:xfrm>
          <a:prstGeom prst="flowChartTerminator">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STEP-5</a:t>
            </a:r>
            <a:endParaRPr>
              <a:latin typeface="Architects Daughter"/>
              <a:ea typeface="Architects Daughter"/>
              <a:cs typeface="Architects Daughter"/>
              <a:sym typeface="Architects Daughter"/>
            </a:endParaRPr>
          </a:p>
        </p:txBody>
      </p:sp>
      <p:sp>
        <p:nvSpPr>
          <p:cNvPr id="416" name="Google Shape;416;p46"/>
          <p:cNvSpPr/>
          <p:nvPr/>
        </p:nvSpPr>
        <p:spPr>
          <a:xfrm>
            <a:off x="1412199" y="2463800"/>
            <a:ext cx="1132542" cy="424818"/>
          </a:xfrm>
          <a:prstGeom prst="flowChartTerminator">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STEP-6</a:t>
            </a:r>
            <a:endParaRPr>
              <a:latin typeface="Architects Daughter"/>
              <a:ea typeface="Architects Daughter"/>
              <a:cs typeface="Architects Daughter"/>
              <a:sym typeface="Architects Daughter"/>
            </a:endParaRPr>
          </a:p>
        </p:txBody>
      </p:sp>
      <p:sp>
        <p:nvSpPr>
          <p:cNvPr id="417" name="Google Shape;417;p46"/>
          <p:cNvSpPr/>
          <p:nvPr/>
        </p:nvSpPr>
        <p:spPr>
          <a:xfrm>
            <a:off x="2139524" y="3086250"/>
            <a:ext cx="1132542" cy="424818"/>
          </a:xfrm>
          <a:prstGeom prst="flowChartTerminator">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STEP-7</a:t>
            </a:r>
            <a:endParaRPr>
              <a:latin typeface="Architects Daughter"/>
              <a:ea typeface="Architects Daughter"/>
              <a:cs typeface="Architects Daughter"/>
              <a:sym typeface="Architects Daughter"/>
            </a:endParaRPr>
          </a:p>
        </p:txBody>
      </p:sp>
      <p:sp>
        <p:nvSpPr>
          <p:cNvPr id="418" name="Google Shape;418;p46"/>
          <p:cNvSpPr/>
          <p:nvPr/>
        </p:nvSpPr>
        <p:spPr>
          <a:xfrm>
            <a:off x="3706749" y="3729850"/>
            <a:ext cx="1132542" cy="424818"/>
          </a:xfrm>
          <a:prstGeom prst="flowChartTerminator">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STEP-8,9</a:t>
            </a:r>
            <a:endParaRPr>
              <a:latin typeface="Architects Daughter"/>
              <a:ea typeface="Architects Daughter"/>
              <a:cs typeface="Architects Daughter"/>
              <a:sym typeface="Architects Daughter"/>
            </a:endParaRPr>
          </a:p>
        </p:txBody>
      </p:sp>
      <p:sp>
        <p:nvSpPr>
          <p:cNvPr id="419" name="Google Shape;419;p46"/>
          <p:cNvSpPr/>
          <p:nvPr/>
        </p:nvSpPr>
        <p:spPr>
          <a:xfrm>
            <a:off x="2204325" y="911775"/>
            <a:ext cx="1047300" cy="310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a:off x="3523125" y="1536000"/>
            <a:ext cx="881400" cy="310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p:nvPr/>
        </p:nvSpPr>
        <p:spPr>
          <a:xfrm flipH="1">
            <a:off x="2480756" y="2466675"/>
            <a:ext cx="820500" cy="310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6"/>
          <p:cNvSpPr/>
          <p:nvPr/>
        </p:nvSpPr>
        <p:spPr>
          <a:xfrm flipH="1">
            <a:off x="3219325" y="3126850"/>
            <a:ext cx="1318800" cy="310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flipH="1">
            <a:off x="4819725" y="3817375"/>
            <a:ext cx="1047300" cy="310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idx="1" type="body"/>
          </p:nvPr>
        </p:nvSpPr>
        <p:spPr>
          <a:xfrm>
            <a:off x="131875" y="359675"/>
            <a:ext cx="8440800" cy="4209000"/>
          </a:xfrm>
          <a:prstGeom prst="rect">
            <a:avLst/>
          </a:prstGeom>
          <a:solidFill>
            <a:srgbClr val="741B47">
              <a:alpha val="56860"/>
            </a:srgbClr>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txBox="1"/>
          <p:nvPr>
            <p:ph type="title"/>
          </p:nvPr>
        </p:nvSpPr>
        <p:spPr>
          <a:xfrm flipH="1">
            <a:off x="-580700" y="509825"/>
            <a:ext cx="318000" cy="3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a:off x="2050175" y="563500"/>
            <a:ext cx="6426300" cy="2067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434343"/>
                </a:solidFill>
                <a:highlight>
                  <a:srgbClr val="00FFFF"/>
                </a:highlight>
                <a:latin typeface="Architects Daughter"/>
                <a:ea typeface="Architects Daughter"/>
                <a:cs typeface="Architects Daughter"/>
                <a:sym typeface="Architects Daughter"/>
              </a:rPr>
              <a:t> </a:t>
            </a:r>
            <a:endParaRPr>
              <a:solidFill>
                <a:srgbClr val="434343"/>
              </a:solidFill>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rPr lang="en">
                <a:latin typeface="Architects Daughter"/>
                <a:ea typeface="Architects Daughter"/>
                <a:cs typeface="Architects Daughter"/>
                <a:sym typeface="Architects Daughter"/>
              </a:rPr>
              <a:t> </a:t>
            </a:r>
            <a:endParaRPr>
              <a:latin typeface="Architects Daughter"/>
              <a:ea typeface="Architects Daughter"/>
              <a:cs typeface="Architects Daughter"/>
              <a:sym typeface="Architects Daughter"/>
            </a:endParaRPr>
          </a:p>
        </p:txBody>
      </p:sp>
      <p:sp>
        <p:nvSpPr>
          <p:cNvPr id="432" name="Google Shape;432;p47"/>
          <p:cNvSpPr/>
          <p:nvPr/>
        </p:nvSpPr>
        <p:spPr>
          <a:xfrm>
            <a:off x="179851" y="443625"/>
            <a:ext cx="1702512" cy="1091016"/>
          </a:xfrm>
          <a:prstGeom prst="cloud">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Module 2 workflow</a:t>
            </a:r>
            <a:endParaRPr>
              <a:latin typeface="Architects Daughter"/>
              <a:ea typeface="Architects Daughter"/>
              <a:cs typeface="Architects Daughter"/>
              <a:sym typeface="Architects Daughter"/>
            </a:endParaRPr>
          </a:p>
        </p:txBody>
      </p:sp>
      <p:sp>
        <p:nvSpPr>
          <p:cNvPr id="433" name="Google Shape;433;p47"/>
          <p:cNvSpPr/>
          <p:nvPr/>
        </p:nvSpPr>
        <p:spPr>
          <a:xfrm>
            <a:off x="131875" y="2831175"/>
            <a:ext cx="2733600" cy="1642800"/>
          </a:xfrm>
          <a:prstGeom prst="bevel">
            <a:avLst>
              <a:gd fmla="val 12500" name="adj"/>
            </a:avLst>
          </a:prstGeom>
          <a:solidFill>
            <a:srgbClr val="B389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7"/>
          <p:cNvPicPr preferRelativeResize="0"/>
          <p:nvPr/>
        </p:nvPicPr>
        <p:blipFill>
          <a:blip r:embed="rId3">
            <a:alphaModFix/>
          </a:blip>
          <a:stretch>
            <a:fillRect/>
          </a:stretch>
        </p:blipFill>
        <p:spPr>
          <a:xfrm>
            <a:off x="325288" y="3162550"/>
            <a:ext cx="980049" cy="980049"/>
          </a:xfrm>
          <a:prstGeom prst="rect">
            <a:avLst/>
          </a:prstGeom>
          <a:noFill/>
          <a:ln>
            <a:noFill/>
          </a:ln>
        </p:spPr>
      </p:pic>
      <p:pic>
        <p:nvPicPr>
          <p:cNvPr id="435" name="Google Shape;435;p47"/>
          <p:cNvPicPr preferRelativeResize="0"/>
          <p:nvPr/>
        </p:nvPicPr>
        <p:blipFill>
          <a:blip r:embed="rId4">
            <a:alphaModFix/>
          </a:blip>
          <a:stretch>
            <a:fillRect/>
          </a:stretch>
        </p:blipFill>
        <p:spPr>
          <a:xfrm>
            <a:off x="1456925" y="3046725"/>
            <a:ext cx="1151099" cy="1211688"/>
          </a:xfrm>
          <a:prstGeom prst="rect">
            <a:avLst/>
          </a:prstGeom>
          <a:noFill/>
          <a:ln>
            <a:noFill/>
          </a:ln>
        </p:spPr>
      </p:pic>
      <p:sp>
        <p:nvSpPr>
          <p:cNvPr id="436" name="Google Shape;436;p47"/>
          <p:cNvSpPr/>
          <p:nvPr/>
        </p:nvSpPr>
        <p:spPr>
          <a:xfrm>
            <a:off x="3215700" y="2903175"/>
            <a:ext cx="2476800" cy="1498800"/>
          </a:xfrm>
          <a:prstGeom prst="bevel">
            <a:avLst>
              <a:gd fmla="val 12500" name="adj"/>
            </a:avLst>
          </a:prstGeom>
          <a:solidFill>
            <a:srgbClr val="B389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6042725" y="2925450"/>
            <a:ext cx="2338200" cy="1498800"/>
          </a:xfrm>
          <a:prstGeom prst="bevel">
            <a:avLst>
              <a:gd fmla="val 12500" name="adj"/>
            </a:avLst>
          </a:prstGeom>
          <a:solidFill>
            <a:srgbClr val="B389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jjj</a:t>
            </a:r>
            <a:endParaRPr>
              <a:latin typeface="Architects Daughter"/>
              <a:ea typeface="Architects Daughter"/>
              <a:cs typeface="Architects Daughter"/>
              <a:sym typeface="Architects Daughter"/>
            </a:endParaRPr>
          </a:p>
        </p:txBody>
      </p:sp>
      <p:pic>
        <p:nvPicPr>
          <p:cNvPr id="438" name="Google Shape;438;p47"/>
          <p:cNvPicPr preferRelativeResize="0"/>
          <p:nvPr/>
        </p:nvPicPr>
        <p:blipFill>
          <a:blip r:embed="rId3">
            <a:alphaModFix/>
          </a:blip>
          <a:stretch>
            <a:fillRect/>
          </a:stretch>
        </p:blipFill>
        <p:spPr>
          <a:xfrm>
            <a:off x="6221312" y="3196875"/>
            <a:ext cx="980049" cy="980049"/>
          </a:xfrm>
          <a:prstGeom prst="rect">
            <a:avLst/>
          </a:prstGeom>
          <a:noFill/>
          <a:ln>
            <a:noFill/>
          </a:ln>
        </p:spPr>
      </p:pic>
      <p:sp>
        <p:nvSpPr>
          <p:cNvPr id="439" name="Google Shape;439;p47"/>
          <p:cNvSpPr txBox="1"/>
          <p:nvPr/>
        </p:nvSpPr>
        <p:spPr>
          <a:xfrm>
            <a:off x="7390700" y="3129225"/>
            <a:ext cx="7380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T</a:t>
            </a:r>
            <a:r>
              <a:rPr lang="en" u="sng">
                <a:latin typeface="Fira Sans Condensed Light"/>
                <a:ea typeface="Fira Sans Condensed Light"/>
                <a:cs typeface="Fira Sans Condensed Light"/>
                <a:sym typeface="Fira Sans Condensed Light"/>
              </a:rPr>
              <a:t>his is a translated text</a:t>
            </a:r>
            <a:endParaRPr u="sng">
              <a:latin typeface="Fira Sans Condensed Light"/>
              <a:ea typeface="Fira Sans Condensed Light"/>
              <a:cs typeface="Fira Sans Condensed Light"/>
              <a:sym typeface="Fira Sans Condensed Light"/>
            </a:endParaRPr>
          </a:p>
        </p:txBody>
      </p:sp>
      <p:pic>
        <p:nvPicPr>
          <p:cNvPr id="440" name="Google Shape;440;p47"/>
          <p:cNvPicPr preferRelativeResize="0"/>
          <p:nvPr/>
        </p:nvPicPr>
        <p:blipFill>
          <a:blip r:embed="rId5">
            <a:alphaModFix/>
          </a:blip>
          <a:stretch>
            <a:fillRect/>
          </a:stretch>
        </p:blipFill>
        <p:spPr>
          <a:xfrm>
            <a:off x="3414087" y="3077025"/>
            <a:ext cx="2080025" cy="1151100"/>
          </a:xfrm>
          <a:prstGeom prst="rect">
            <a:avLst/>
          </a:prstGeom>
          <a:noFill/>
          <a:ln>
            <a:noFill/>
          </a:ln>
        </p:spPr>
      </p:pic>
      <p:sp>
        <p:nvSpPr>
          <p:cNvPr id="441" name="Google Shape;441;p47"/>
          <p:cNvSpPr/>
          <p:nvPr/>
        </p:nvSpPr>
        <p:spPr>
          <a:xfrm>
            <a:off x="2553775" y="2721625"/>
            <a:ext cx="1151100" cy="587700"/>
          </a:xfrm>
          <a:prstGeom prst="curvedDownArrow">
            <a:avLst>
              <a:gd fmla="val 25000" name="adj1"/>
              <a:gd fmla="val 50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5403825" y="2631425"/>
            <a:ext cx="1151100" cy="587700"/>
          </a:xfrm>
          <a:prstGeom prst="curvedDownArrow">
            <a:avLst>
              <a:gd fmla="val 25000" name="adj1"/>
              <a:gd fmla="val 50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txBox="1"/>
          <p:nvPr/>
        </p:nvSpPr>
        <p:spPr>
          <a:xfrm>
            <a:off x="2218050" y="641125"/>
            <a:ext cx="59106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chitects Daughter"/>
                <a:ea typeface="Architects Daughter"/>
                <a:cs typeface="Architects Daughter"/>
                <a:sym typeface="Architects Daughter"/>
              </a:rPr>
              <a:t>STEP 11:-</a:t>
            </a:r>
            <a:r>
              <a:rPr lang="en">
                <a:highlight>
                  <a:srgbClr val="00FFFF"/>
                </a:highlight>
                <a:latin typeface="Architects Daughter"/>
                <a:ea typeface="Architects Daughter"/>
                <a:cs typeface="Architects Daughter"/>
                <a:sym typeface="Architects Daughter"/>
              </a:rPr>
              <a:t>Extract the audio from a video and transcode it into a format the Speech API accepts.(FLAC file).</a:t>
            </a:r>
            <a:endParaRPr>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t/>
            </a:r>
            <a:endParaRPr>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rPr lang="en">
                <a:highlight>
                  <a:srgbClr val="00FFFF"/>
                </a:highlight>
                <a:latin typeface="Architects Daughter"/>
                <a:ea typeface="Architects Daughter"/>
                <a:cs typeface="Architects Daughter"/>
                <a:sym typeface="Architects Daughter"/>
              </a:rPr>
              <a:t>STEP 2:-</a:t>
            </a:r>
            <a:r>
              <a:rPr lang="en">
                <a:solidFill>
                  <a:srgbClr val="434343"/>
                </a:solidFill>
                <a:highlight>
                  <a:srgbClr val="00FFFF"/>
                </a:highlight>
                <a:latin typeface="Architects Daughter"/>
                <a:ea typeface="Architects Daughter"/>
                <a:cs typeface="Architects Daughter"/>
                <a:sym typeface="Architects Daughter"/>
              </a:rPr>
              <a:t>Send the FLAC file to the Speech API and upload transcriptions to Cloud Storage.</a:t>
            </a:r>
            <a:endParaRPr>
              <a:solidFill>
                <a:srgbClr val="434343"/>
              </a:solidFill>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434343"/>
                </a:solidFill>
                <a:highlight>
                  <a:srgbClr val="00FFFF"/>
                </a:highlight>
                <a:latin typeface="Architects Daughter"/>
                <a:ea typeface="Architects Daughter"/>
                <a:cs typeface="Architects Daughter"/>
                <a:sym typeface="Architects Daughter"/>
              </a:rPr>
              <a:t>STEP 3:-</a:t>
            </a:r>
            <a:r>
              <a:rPr lang="en" sz="1500">
                <a:highlight>
                  <a:srgbClr val="00FFFF"/>
                </a:highlight>
                <a:latin typeface="Architects Daughter"/>
                <a:ea typeface="Architects Daughter"/>
                <a:cs typeface="Architects Daughter"/>
                <a:sym typeface="Architects Daughter"/>
              </a:rPr>
              <a:t>make a request to Cloud Speech with the client.</a:t>
            </a:r>
            <a:endParaRPr sz="1500">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500">
              <a:highlight>
                <a:srgbClr val="00FFFF"/>
              </a:highlight>
              <a:latin typeface="Architects Daughter"/>
              <a:ea typeface="Architects Daughter"/>
              <a:cs typeface="Architects Daughter"/>
              <a:sym typeface="Architects Daughter"/>
            </a:endParaRPr>
          </a:p>
          <a:p>
            <a:pPr indent="0" lvl="0" marL="0" rtl="0" algn="l">
              <a:spcBef>
                <a:spcPts val="0"/>
              </a:spcBef>
              <a:spcAft>
                <a:spcPts val="0"/>
              </a:spcAft>
              <a:buNone/>
            </a:pPr>
            <a:r>
              <a:rPr lang="en" sz="1500">
                <a:highlight>
                  <a:srgbClr val="00FFFF"/>
                </a:highlight>
                <a:latin typeface="Architects Daughter"/>
                <a:ea typeface="Architects Daughter"/>
                <a:cs typeface="Architects Daughter"/>
                <a:sym typeface="Architects Daughter"/>
              </a:rPr>
              <a:t>STEP 4:-</a:t>
            </a:r>
            <a:r>
              <a:rPr lang="en">
                <a:solidFill>
                  <a:srgbClr val="202124"/>
                </a:solidFill>
                <a:highlight>
                  <a:srgbClr val="00FFFF"/>
                </a:highlight>
                <a:latin typeface="Architects Daughter"/>
                <a:ea typeface="Architects Daughter"/>
                <a:cs typeface="Architects Daughter"/>
                <a:sym typeface="Architects Daughter"/>
              </a:rPr>
              <a:t>Once processed, the API will return a response. </a:t>
            </a:r>
            <a:endParaRPr>
              <a:latin typeface="Fira Sans Condensed Light"/>
              <a:ea typeface="Fira Sans Condensed Light"/>
              <a:cs typeface="Fira Sans Condensed Light"/>
              <a:sym typeface="Fira Sans Condensed Light"/>
            </a:endParaRPr>
          </a:p>
        </p:txBody>
      </p:sp>
      <p:sp>
        <p:nvSpPr>
          <p:cNvPr id="444" name="Google Shape;44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idx="1" type="body"/>
          </p:nvPr>
        </p:nvSpPr>
        <p:spPr>
          <a:xfrm>
            <a:off x="720050" y="1016300"/>
            <a:ext cx="3940200" cy="4052700"/>
          </a:xfrm>
          <a:prstGeom prst="rect">
            <a:avLst/>
          </a:prstGeom>
          <a:solidFill>
            <a:srgbClr val="FFFFFF">
              <a:alpha val="4471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a:t>SPLASH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android.app.Activity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SplashScreenLogo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Activity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Handler 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@Override</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A9B7C6"/>
                </a:solidFill>
                <a:highlight>
                  <a:srgbClr val="2B2B2B"/>
                </a:highlight>
                <a:latin typeface="Arial"/>
                <a:ea typeface="Arial"/>
                <a:cs typeface="Arial"/>
                <a:sym typeface="Arial"/>
              </a:rPr>
              <a:t>onCreate(Bundle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setContentView(R.layout.splash_screen_logo)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handler=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handler.postDelayed(</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Runnable()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run()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Intent intent=</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Intent(SplashScreenLogo.</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LoginActivity.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finish()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r>
              <a:rPr lang="en" sz="1000">
                <a:solidFill>
                  <a:srgbClr val="6897BB"/>
                </a:solidFill>
                <a:highlight>
                  <a:srgbClr val="2B2B2B"/>
                </a:highlight>
                <a:latin typeface="Arial"/>
                <a:ea typeface="Arial"/>
                <a:cs typeface="Arial"/>
                <a:sym typeface="Arial"/>
              </a:rPr>
              <a:t>3000</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highlight>
                <a:srgbClr val="2B2B2B"/>
              </a:highlight>
            </a:endParaRPr>
          </a:p>
        </p:txBody>
      </p:sp>
      <p:sp>
        <p:nvSpPr>
          <p:cNvPr id="450" name="Google Shape;450;p48"/>
          <p:cNvSpPr txBox="1"/>
          <p:nvPr>
            <p:ph type="title"/>
          </p:nvPr>
        </p:nvSpPr>
        <p:spPr>
          <a:xfrm>
            <a:off x="720000" y="100800"/>
            <a:ext cx="3647700" cy="480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chemeClr val="lt2"/>
                </a:solidFill>
                <a:latin typeface="Arial"/>
                <a:ea typeface="Arial"/>
                <a:cs typeface="Arial"/>
                <a:sym typeface="Arial"/>
              </a:rPr>
              <a:t>Implementation and coding :-</a:t>
            </a:r>
            <a:endParaRPr b="0" sz="1600">
              <a:solidFill>
                <a:schemeClr val="lt2"/>
              </a:solidFill>
              <a:latin typeface="Arial"/>
              <a:ea typeface="Arial"/>
              <a:cs typeface="Arial"/>
              <a:sym typeface="Arial"/>
            </a:endParaRPr>
          </a:p>
          <a:p>
            <a:pPr indent="0" lvl="0" marL="0" rtl="0" algn="l">
              <a:spcBef>
                <a:spcPts val="0"/>
              </a:spcBef>
              <a:spcAft>
                <a:spcPts val="0"/>
              </a:spcAft>
              <a:buNone/>
            </a:pPr>
            <a:r>
              <a:t/>
            </a:r>
            <a:endParaRPr b="0" sz="1600">
              <a:solidFill>
                <a:schemeClr val="lt2"/>
              </a:solidFill>
              <a:highlight>
                <a:schemeClr val="lt1"/>
              </a:highlight>
              <a:latin typeface="Arial"/>
              <a:ea typeface="Arial"/>
              <a:cs typeface="Arial"/>
              <a:sym typeface="Arial"/>
            </a:endParaRPr>
          </a:p>
          <a:p>
            <a:pPr indent="0" lvl="0" marL="0" rtl="0" algn="l">
              <a:spcBef>
                <a:spcPts val="0"/>
              </a:spcBef>
              <a:spcAft>
                <a:spcPts val="0"/>
              </a:spcAft>
              <a:buNone/>
            </a:pPr>
            <a:r>
              <a:rPr b="0" lang="en" sz="1600">
                <a:solidFill>
                  <a:schemeClr val="lt2"/>
                </a:solidFill>
                <a:highlight>
                  <a:srgbClr val="D5A6BD"/>
                </a:highlight>
                <a:latin typeface="Arial"/>
                <a:ea typeface="Arial"/>
                <a:cs typeface="Arial"/>
                <a:sym typeface="Arial"/>
              </a:rPr>
              <a:t>MODULE 1</a:t>
            </a:r>
            <a:r>
              <a:rPr b="0" lang="en" sz="1600">
                <a:solidFill>
                  <a:schemeClr val="lt2"/>
                </a:solidFill>
                <a:highlight>
                  <a:srgbClr val="D5A6BD"/>
                </a:highlight>
                <a:latin typeface="Arial"/>
                <a:ea typeface="Arial"/>
                <a:cs typeface="Arial"/>
                <a:sym typeface="Arial"/>
              </a:rPr>
              <a:t>:</a:t>
            </a:r>
            <a:endParaRPr b="0" sz="1600">
              <a:solidFill>
                <a:schemeClr val="lt2"/>
              </a:solidFill>
              <a:highlight>
                <a:srgbClr val="D5A6BD"/>
              </a:highlight>
              <a:latin typeface="Arial"/>
              <a:ea typeface="Arial"/>
              <a:cs typeface="Arial"/>
              <a:sym typeface="Arial"/>
            </a:endParaRPr>
          </a:p>
          <a:p>
            <a:pPr indent="0" lvl="0" marL="0" rtl="0" algn="ctr">
              <a:spcBef>
                <a:spcPts val="0"/>
              </a:spcBef>
              <a:spcAft>
                <a:spcPts val="0"/>
              </a:spcAft>
              <a:buNone/>
            </a:pPr>
            <a:r>
              <a:t/>
            </a:r>
            <a:endParaRPr sz="1600">
              <a:solidFill>
                <a:schemeClr val="lt2"/>
              </a:solidFill>
            </a:endParaRPr>
          </a:p>
        </p:txBody>
      </p:sp>
      <p:sp>
        <p:nvSpPr>
          <p:cNvPr id="451" name="Google Shape;451;p48"/>
          <p:cNvSpPr txBox="1"/>
          <p:nvPr>
            <p:ph idx="1" type="body"/>
          </p:nvPr>
        </p:nvSpPr>
        <p:spPr>
          <a:xfrm>
            <a:off x="4970900" y="1016300"/>
            <a:ext cx="4064700" cy="40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=".SplashScreenLogo"</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="308dp"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:backgroundTint</a:t>
            </a:r>
            <a:r>
              <a:rPr lang="en" sz="1000">
                <a:solidFill>
                  <a:srgbClr val="6A8759"/>
                </a:solidFill>
                <a:highlight>
                  <a:srgbClr val="2B2B2B"/>
                </a:highlight>
                <a:latin typeface="Arial"/>
                <a:ea typeface="Arial"/>
                <a:cs typeface="Arial"/>
                <a:sym typeface="Arial"/>
              </a:rPr>
              <a:t>="?android:attr/colorFocusedHighlight"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="@font/dancing_script"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="Recognize Everything Freely"</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52" name="Google Shape;45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9"/>
          <p:cNvSpPr txBox="1"/>
          <p:nvPr>
            <p:ph idx="1" type="body"/>
          </p:nvPr>
        </p:nvSpPr>
        <p:spPr>
          <a:xfrm>
            <a:off x="720000" y="1152475"/>
            <a:ext cx="368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="25sp"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:textStyle</a:t>
            </a:r>
            <a:r>
              <a:rPr lang="en" sz="1000">
                <a:solidFill>
                  <a:srgbClr val="6A8759"/>
                </a:solidFill>
                <a:highlight>
                  <a:srgbClr val="2B2B2B"/>
                </a:highlight>
                <a:latin typeface="Arial"/>
                <a:ea typeface="Arial"/>
                <a:cs typeface="Arial"/>
                <a:sym typeface="Arial"/>
              </a:rPr>
              <a:t>="bold|italic"</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="@+id/imageView3"</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="263dp"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="223dp"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="@drawable/logoisl"</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="0.908"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458" name="Google Shape;45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idx="1" type="body"/>
          </p:nvPr>
        </p:nvSpPr>
        <p:spPr>
          <a:xfrm>
            <a:off x="720000" y="457400"/>
            <a:ext cx="3828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500" u="sng">
                <a:latin typeface="Fira Sans Condensed"/>
                <a:ea typeface="Fira Sans Condensed"/>
                <a:cs typeface="Fira Sans Condensed"/>
                <a:sym typeface="Fira Sans Condensed"/>
              </a:rPr>
              <a:t>lOGIN ACTIVITY:</a:t>
            </a:r>
            <a:endParaRPr b="1" i="1" sz="1500" u="sng">
              <a:latin typeface="Fira Sans Condensed"/>
              <a:ea typeface="Fira Sans Condensed"/>
              <a:cs typeface="Fira Sans Condensed"/>
              <a:sym typeface="Fira Sans Condensed"/>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android.content.SharedPreferences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android.widget.EditText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LoginActivity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Button </a:t>
            </a:r>
            <a:r>
              <a:rPr lang="en" sz="1000">
                <a:solidFill>
                  <a:srgbClr val="9876AA"/>
                </a:solidFill>
                <a:highlight>
                  <a:srgbClr val="2B2B2B"/>
                </a:highlight>
                <a:latin typeface="Arial"/>
                <a:ea typeface="Arial"/>
                <a:cs typeface="Arial"/>
                <a:sym typeface="Arial"/>
              </a:rPr>
              <a:t>login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a:t>
            </a:r>
            <a:r>
              <a:rPr lang="en" sz="1000">
                <a:solidFill>
                  <a:srgbClr val="9876AA"/>
                </a:solidFill>
                <a:highlight>
                  <a:srgbClr val="2B2B2B"/>
                </a:highlight>
                <a:latin typeface="Arial"/>
                <a:ea typeface="Arial"/>
                <a:cs typeface="Arial"/>
                <a:sym typeface="Arial"/>
              </a:rPr>
              <a:t>et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SharedPreferences </a:t>
            </a:r>
            <a:r>
              <a:rPr lang="en" sz="1000">
                <a:solidFill>
                  <a:srgbClr val="9876AA"/>
                </a:solidFill>
                <a:highlight>
                  <a:srgbClr val="2B2B2B"/>
                </a:highlight>
                <a:latin typeface="Arial"/>
                <a:ea typeface="Arial"/>
                <a:cs typeface="Arial"/>
                <a:sym typeface="Arial"/>
              </a:rPr>
              <a:t>sp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464" name="Google Shape;464;p50"/>
          <p:cNvSpPr txBox="1"/>
          <p:nvPr>
            <p:ph idx="1" type="body"/>
          </p:nvPr>
        </p:nvSpPr>
        <p:spPr>
          <a:xfrm>
            <a:off x="5152125" y="451850"/>
            <a:ext cx="3935100" cy="41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i="1" lang="en" sz="1000">
                <a:solidFill>
                  <a:srgbClr val="9876AA"/>
                </a:solidFill>
                <a:highlight>
                  <a:srgbClr val="2B2B2B"/>
                </a:highlight>
                <a:latin typeface="Arial"/>
                <a:ea typeface="Arial"/>
                <a:cs typeface="Arial"/>
                <a:sym typeface="Arial"/>
              </a:rPr>
              <a:t>activity_login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login </a:t>
            </a:r>
            <a:r>
              <a:rPr lang="en" sz="1000">
                <a:solidFill>
                  <a:srgbClr val="A9B7C6"/>
                </a:solidFill>
                <a:highlight>
                  <a:srgbClr val="2B2B2B"/>
                </a:highlight>
                <a:latin typeface="Arial"/>
                <a:ea typeface="Arial"/>
                <a:cs typeface="Arial"/>
                <a:sym typeface="Arial"/>
              </a:rPr>
              <a:t>= findViewById(R.id.</a:t>
            </a:r>
            <a:r>
              <a:rPr i="1" lang="en" sz="1000">
                <a:solidFill>
                  <a:srgbClr val="9876AA"/>
                </a:solidFill>
                <a:highlight>
                  <a:srgbClr val="2B2B2B"/>
                </a:highlight>
                <a:latin typeface="Arial"/>
                <a:ea typeface="Arial"/>
                <a:cs typeface="Arial"/>
                <a:sym typeface="Arial"/>
              </a:rPr>
              <a:t>submit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et </a:t>
            </a:r>
            <a:r>
              <a:rPr lang="en" sz="1000">
                <a:solidFill>
                  <a:srgbClr val="A9B7C6"/>
                </a:solidFill>
                <a:highlight>
                  <a:srgbClr val="2B2B2B"/>
                </a:highlight>
                <a:latin typeface="Arial"/>
                <a:ea typeface="Arial"/>
                <a:cs typeface="Arial"/>
                <a:sym typeface="Arial"/>
              </a:rPr>
              <a:t>= findViewById(R.id.</a:t>
            </a:r>
            <a:r>
              <a:rPr i="1" lang="en" sz="1000">
                <a:solidFill>
                  <a:srgbClr val="9876AA"/>
                </a:solidFill>
                <a:highlight>
                  <a:srgbClr val="2B2B2B"/>
                </a:highlight>
                <a:latin typeface="Arial"/>
                <a:ea typeface="Arial"/>
                <a:cs typeface="Arial"/>
                <a:sym typeface="Arial"/>
              </a:rPr>
              <a:t>name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login </a:t>
            </a:r>
            <a:r>
              <a:rPr lang="en" sz="1000">
                <a:solidFill>
                  <a:srgbClr val="A9B7C6"/>
                </a:solidFill>
                <a:highlight>
                  <a:srgbClr val="2B2B2B"/>
                </a:highlight>
                <a:latin typeface="Arial"/>
                <a:ea typeface="Arial"/>
                <a:cs typeface="Arial"/>
                <a:sym typeface="Arial"/>
              </a:rPr>
              <a:t>= (Button) findViewById(R.id.</a:t>
            </a:r>
            <a:r>
              <a:rPr i="1" lang="en" sz="1000">
                <a:solidFill>
                  <a:srgbClr val="9876AA"/>
                </a:solidFill>
                <a:highlight>
                  <a:srgbClr val="2B2B2B"/>
                </a:highlight>
                <a:latin typeface="Arial"/>
                <a:ea typeface="Arial"/>
                <a:cs typeface="Arial"/>
                <a:sym typeface="Arial"/>
              </a:rPr>
              <a:t>submit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sp </a:t>
            </a:r>
            <a:r>
              <a:rPr lang="en" sz="1000">
                <a:solidFill>
                  <a:srgbClr val="A9B7C6"/>
                </a:solidFill>
                <a:highlight>
                  <a:srgbClr val="2B2B2B"/>
                </a:highlight>
                <a:latin typeface="Arial"/>
                <a:ea typeface="Arial"/>
                <a:cs typeface="Arial"/>
                <a:sym typeface="Arial"/>
              </a:rPr>
              <a:t>= getSharedPreferences(</a:t>
            </a:r>
            <a:r>
              <a:rPr lang="en" sz="1000">
                <a:solidFill>
                  <a:srgbClr val="6A8759"/>
                </a:solidFill>
                <a:highlight>
                  <a:srgbClr val="2B2B2B"/>
                </a:highlight>
                <a:latin typeface="Arial"/>
                <a:ea typeface="Arial"/>
                <a:cs typeface="Arial"/>
                <a:sym typeface="Arial"/>
              </a:rPr>
              <a:t>"login"</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MODE_PRIVATE)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if</a:t>
            </a:r>
            <a:r>
              <a:rPr lang="en" sz="1000">
                <a:solidFill>
                  <a:srgbClr val="A9B7C6"/>
                </a:solidFill>
                <a:highlight>
                  <a:srgbClr val="2B2B2B"/>
                </a:highlight>
                <a:latin typeface="Arial"/>
                <a:ea typeface="Arial"/>
                <a:cs typeface="Arial"/>
                <a:sym typeface="Arial"/>
              </a:rPr>
              <a:t>(sp.getBoolean(</a:t>
            </a:r>
            <a:r>
              <a:rPr lang="en" sz="1000">
                <a:solidFill>
                  <a:srgbClr val="6A8759"/>
                </a:solidFill>
                <a:highlight>
                  <a:srgbClr val="2B2B2B"/>
                </a:highlight>
                <a:latin typeface="Arial"/>
                <a:ea typeface="Arial"/>
                <a:cs typeface="Arial"/>
                <a:sym typeface="Arial"/>
              </a:rPr>
              <a:t>"logged"</a:t>
            </a:r>
            <a:r>
              <a:rPr lang="en" sz="1000">
                <a:solidFill>
                  <a:srgbClr val="CC7832"/>
                </a:solidFill>
                <a:highlight>
                  <a:srgbClr val="2B2B2B"/>
                </a:highlight>
                <a:latin typeface="Arial"/>
                <a:ea typeface="Arial"/>
                <a:cs typeface="Arial"/>
                <a:sym typeface="Arial"/>
              </a:rPr>
              <a:t>,false</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goToTabbedActivity()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login.setOnClickListener(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onClick(View v)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goToTabbedActivity()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sp.edit().putBoolean(</a:t>
            </a:r>
            <a:r>
              <a:rPr lang="en" sz="1000">
                <a:solidFill>
                  <a:srgbClr val="6A8759"/>
                </a:solidFill>
                <a:highlight>
                  <a:srgbClr val="2B2B2B"/>
                </a:highlight>
                <a:latin typeface="Arial"/>
                <a:ea typeface="Arial"/>
                <a:cs typeface="Arial"/>
                <a:sym typeface="Arial"/>
              </a:rPr>
              <a:t>"logged"</a:t>
            </a:r>
            <a:r>
              <a:rPr lang="en" sz="1000">
                <a:solidFill>
                  <a:srgbClr val="CC7832"/>
                </a:solidFill>
                <a:highlight>
                  <a:srgbClr val="2B2B2B"/>
                </a:highlight>
                <a:latin typeface="Arial"/>
                <a:ea typeface="Arial"/>
                <a:cs typeface="Arial"/>
                <a:sym typeface="Arial"/>
              </a:rPr>
              <a:t>,true</a:t>
            </a:r>
            <a:r>
              <a:rPr lang="en" sz="1000">
                <a:solidFill>
                  <a:srgbClr val="A9B7C6"/>
                </a:solidFill>
                <a:highlight>
                  <a:srgbClr val="2B2B2B"/>
                </a:highlight>
                <a:latin typeface="Arial"/>
                <a:ea typeface="Arial"/>
                <a:cs typeface="Arial"/>
                <a:sym typeface="Arial"/>
              </a:rPr>
              <a:t>).apply()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goToTabbedActivity(){</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Intent i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TabbedActivity.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finish()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465" name="Google Shape;46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52625" y="90250"/>
            <a:ext cx="3012675" cy="2391275"/>
          </a:xfrm>
          <a:prstGeom prst="rect">
            <a:avLst/>
          </a:prstGeom>
          <a:noFill/>
          <a:ln>
            <a:noFill/>
          </a:ln>
        </p:spPr>
      </p:pic>
      <p:sp>
        <p:nvSpPr>
          <p:cNvPr id="135" name="Google Shape;135;p24"/>
          <p:cNvSpPr txBox="1"/>
          <p:nvPr>
            <p:ph idx="1" type="body"/>
          </p:nvPr>
        </p:nvSpPr>
        <p:spPr>
          <a:xfrm>
            <a:off x="3205500" y="406075"/>
            <a:ext cx="5805600" cy="2165700"/>
          </a:xfrm>
          <a:prstGeom prst="rect">
            <a:avLst/>
          </a:prstGeom>
          <a:solidFill>
            <a:srgbClr val="6A2F4C">
              <a:alpha val="44380"/>
            </a:srgbClr>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Nowadays, to make video streaming on the internet more accessible for everyone, people are using different ways to achieve this, such as adding captions in videos, including audio description or adding transcript to videos which are helpful for people with hearing impairment. We want to make streaming videos a bit more accessible for everyone by using our app.</a:t>
            </a:r>
            <a:endParaRPr sz="2200">
              <a:solidFill>
                <a:srgbClr val="FFFFFF"/>
              </a:solidFill>
              <a:latin typeface="Architects Daughter"/>
              <a:ea typeface="Architects Daughter"/>
              <a:cs typeface="Architects Daughter"/>
              <a:sym typeface="Architects Daughter"/>
            </a:endParaRPr>
          </a:p>
        </p:txBody>
      </p:sp>
      <p:sp>
        <p:nvSpPr>
          <p:cNvPr id="136" name="Google Shape;136;p24"/>
          <p:cNvSpPr txBox="1"/>
          <p:nvPr/>
        </p:nvSpPr>
        <p:spPr>
          <a:xfrm>
            <a:off x="597825" y="2729675"/>
            <a:ext cx="7636200" cy="2413500"/>
          </a:xfrm>
          <a:prstGeom prst="rect">
            <a:avLst/>
          </a:prstGeom>
          <a:solidFill>
            <a:srgbClr val="6A2F4C">
              <a:alpha val="44380"/>
            </a:srgbClr>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In our app we are going to use Sign language to help people with hearing impairment. Our app takes audio as an input and converts it into Indian Sign Language. With our app we hope to make virtual world a better facility for the hearing impaired individuals . Our app aims to get rid of communication barriers by creating the audio track content from online videos obtainable to hearing-impaired people by mechanically generating a video-based speech to signing translation.</a:t>
            </a:r>
            <a:endParaRPr sz="16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Our app will be easy to use and easily accessible for everyone.</a:t>
            </a:r>
            <a:endParaRPr>
              <a:solidFill>
                <a:srgbClr val="FFFFFF"/>
              </a:solidFill>
            </a:endParaRPr>
          </a:p>
        </p:txBody>
      </p:sp>
      <p:sp>
        <p:nvSpPr>
          <p:cNvPr id="137" name="Google Shape;13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ph idx="1" type="body"/>
          </p:nvPr>
        </p:nvSpPr>
        <p:spPr>
          <a:xfrm>
            <a:off x="720000" y="347025"/>
            <a:ext cx="3940200" cy="42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="#E75480"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=".LoginActivity"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="337dp"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="166dp"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="20dp"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="@string/text_view"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="?android:attr/windowBackground"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="30sp"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71" name="Google Shape;471;p51"/>
          <p:cNvSpPr txBox="1"/>
          <p:nvPr>
            <p:ph idx="1" type="body"/>
          </p:nvPr>
        </p:nvSpPr>
        <p:spPr>
          <a:xfrm>
            <a:off x="5031300" y="347025"/>
            <a:ext cx="3477900" cy="42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="76dp"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="username"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="Username"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="textPersonName"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72" name="Google Shape;47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2"/>
          <p:cNvSpPr txBox="1"/>
          <p:nvPr>
            <p:ph idx="1" type="body"/>
          </p:nvPr>
        </p:nvSpPr>
        <p:spPr>
          <a:xfrm>
            <a:off x="720000" y="198300"/>
            <a:ext cx="3862500" cy="43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="HardcodedText,MissingConstraints"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="68dp"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="Email 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="Email 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="textEmailAddress"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="HardcodedText,MissingConstraints"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78" name="Google Shape;478;p52"/>
          <p:cNvSpPr txBox="1"/>
          <p:nvPr>
            <p:ph idx="1" type="body"/>
          </p:nvPr>
        </p:nvSpPr>
        <p:spPr>
          <a:xfrm>
            <a:off x="4755150" y="198050"/>
            <a:ext cx="3669000" cy="43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="156dp"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79" name="Google Shape;47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3"/>
          <p:cNvSpPr txBox="1"/>
          <p:nvPr>
            <p:ph idx="1" type="body"/>
          </p:nvPr>
        </p:nvSpPr>
        <p:spPr>
          <a:xfrm>
            <a:off x="720000" y="532950"/>
            <a:ext cx="3819300" cy="4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&lt;Button</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="@+id/submit"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="@string/submit"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="@android:color/white"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="0.406"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&lt;androidx.constraintlayout.widget.Barrier</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="@+id/barrier"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:barrierDirection</a:t>
            </a:r>
            <a:r>
              <a:rPr lang="en" sz="1000">
                <a:solidFill>
                  <a:srgbClr val="6A8759"/>
                </a:solidFill>
                <a:highlight>
                  <a:srgbClr val="2B2B2B"/>
                </a:highlight>
                <a:latin typeface="Arial"/>
                <a:ea typeface="Arial"/>
                <a:cs typeface="Arial"/>
                <a:sym typeface="Arial"/>
              </a:rPr>
              <a:t>="top"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85" name="Google Shape;485;p53"/>
          <p:cNvSpPr txBox="1"/>
          <p:nvPr>
            <p:ph idx="1" type="body"/>
          </p:nvPr>
        </p:nvSpPr>
        <p:spPr>
          <a:xfrm>
            <a:off x="4763775" y="533100"/>
            <a:ext cx="3660300" cy="4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="@+id/user_icon"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="@drawable/username_icon"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="@+id/email_icon"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solidFill>
                <a:schemeClr val="lt2"/>
              </a:solidFill>
            </a:endParaRPr>
          </a:p>
          <a:p>
            <a:pPr indent="0" lvl="0" marL="0" rtl="0" algn="l">
              <a:spcBef>
                <a:spcPts val="0"/>
              </a:spcBef>
              <a:spcAft>
                <a:spcPts val="0"/>
              </a:spcAft>
              <a:buNone/>
            </a:pPr>
            <a:r>
              <a:t/>
            </a:r>
            <a:endParaRPr/>
          </a:p>
        </p:txBody>
      </p:sp>
      <p:sp>
        <p:nvSpPr>
          <p:cNvPr id="486" name="Google Shape;48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idx="1" type="body"/>
          </p:nvPr>
        </p:nvSpPr>
        <p:spPr>
          <a:xfrm>
            <a:off x="720000" y="526425"/>
            <a:ext cx="3759000" cy="4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="@drawable/email_id_icon"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="@+id/password_icon"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="@+id/submit"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="@drawable/password_icon"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492" name="Google Shape;492;p54"/>
          <p:cNvSpPr txBox="1"/>
          <p:nvPr>
            <p:ph idx="1" type="body"/>
          </p:nvPr>
        </p:nvSpPr>
        <p:spPr>
          <a:xfrm>
            <a:off x="4665000" y="458575"/>
            <a:ext cx="3759000" cy="4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TABBED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androidx.viewpager.widget.ViewPager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com.google.android.material.tabs.TabItem</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com.google.android.material.tabs.TabLayout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TabbedActivity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TabLayout </a:t>
            </a:r>
            <a:r>
              <a:rPr lang="en" sz="1000">
                <a:solidFill>
                  <a:srgbClr val="9876AA"/>
                </a:solidFill>
                <a:highlight>
                  <a:srgbClr val="2B2B2B"/>
                </a:highlight>
                <a:latin typeface="Arial"/>
                <a:ea typeface="Arial"/>
                <a:cs typeface="Arial"/>
                <a:sym typeface="Arial"/>
              </a:rPr>
              <a:t>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a:t>
            </a:r>
            <a:r>
              <a:rPr lang="en" sz="1000">
                <a:solidFill>
                  <a:srgbClr val="9876AA"/>
                </a:solidFill>
                <a:highlight>
                  <a:srgbClr val="2B2B2B"/>
                </a:highlight>
                <a:latin typeface="Arial"/>
                <a:ea typeface="Arial"/>
                <a:cs typeface="Arial"/>
                <a:sym typeface="Arial"/>
              </a:rPr>
              <a:t>tabItem1</a:t>
            </a:r>
            <a:r>
              <a:rPr lang="en" sz="1000">
                <a:solidFill>
                  <a:srgbClr val="CC7832"/>
                </a:solidFill>
                <a:highlight>
                  <a:srgbClr val="2B2B2B"/>
                </a:highlight>
                <a:latin typeface="Arial"/>
                <a:ea typeface="Arial"/>
                <a:cs typeface="Arial"/>
                <a:sym typeface="Arial"/>
              </a:rPr>
              <a:t>,</a:t>
            </a:r>
            <a:r>
              <a:rPr lang="en" sz="1000">
                <a:solidFill>
                  <a:srgbClr val="9876AA"/>
                </a:solidFill>
                <a:highlight>
                  <a:srgbClr val="2B2B2B"/>
                </a:highlight>
                <a:latin typeface="Arial"/>
                <a:ea typeface="Arial"/>
                <a:cs typeface="Arial"/>
                <a:sym typeface="Arial"/>
              </a:rPr>
              <a:t>tabItem2</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tabItem3</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 </a:t>
            </a:r>
            <a:r>
              <a:rPr lang="en" sz="1000">
                <a:solidFill>
                  <a:srgbClr val="9876AA"/>
                </a:solidFill>
                <a:highlight>
                  <a:srgbClr val="2B2B2B"/>
                </a:highlight>
                <a:latin typeface="Arial"/>
                <a:ea typeface="Arial"/>
                <a:cs typeface="Arial"/>
                <a:sym typeface="Arial"/>
              </a:rPr>
              <a:t>viewPager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PageAdapter </a:t>
            </a:r>
            <a:r>
              <a:rPr lang="en" sz="1000">
                <a:solidFill>
                  <a:srgbClr val="9876AA"/>
                </a:solidFill>
                <a:highlight>
                  <a:srgbClr val="2B2B2B"/>
                </a:highlight>
                <a:latin typeface="Arial"/>
                <a:ea typeface="Arial"/>
                <a:cs typeface="Arial"/>
                <a:sym typeface="Arial"/>
              </a:rPr>
              <a:t>pageAdapter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i="1" lang="en" sz="1000">
                <a:solidFill>
                  <a:srgbClr val="9876AA"/>
                </a:solidFill>
                <a:highlight>
                  <a:srgbClr val="2B2B2B"/>
                </a:highlight>
                <a:latin typeface="Arial"/>
                <a:ea typeface="Arial"/>
                <a:cs typeface="Arial"/>
                <a:sym typeface="Arial"/>
              </a:rPr>
              <a:t>activity_tabbed</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TabLayout tabLayout = (TabLayout) findViewById(R.id.</a:t>
            </a:r>
            <a:r>
              <a:rPr i="1" lang="en" sz="1000">
                <a:solidFill>
                  <a:srgbClr val="9876AA"/>
                </a:solidFill>
                <a:highlight>
                  <a:srgbClr val="2B2B2B"/>
                </a:highlight>
                <a:latin typeface="Arial"/>
                <a:ea typeface="Arial"/>
                <a:cs typeface="Arial"/>
                <a:sym typeface="Arial"/>
              </a:rPr>
              <a:t>tablayout1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tabItem1 = (TabItem) findViewById(R.id.</a:t>
            </a:r>
            <a:r>
              <a:rPr i="1" lang="en" sz="1000">
                <a:solidFill>
                  <a:srgbClr val="9876AA"/>
                </a:solidFill>
                <a:highlight>
                  <a:srgbClr val="2B2B2B"/>
                </a:highlight>
                <a:latin typeface="Arial"/>
                <a:ea typeface="Arial"/>
                <a:cs typeface="Arial"/>
                <a:sym typeface="Arial"/>
              </a:rPr>
              <a:t>tab1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tabItem2 = (TabItem) findViewById(R.id.</a:t>
            </a:r>
            <a:r>
              <a:rPr i="1" lang="en" sz="1000">
                <a:solidFill>
                  <a:srgbClr val="9876AA"/>
                </a:solidFill>
                <a:highlight>
                  <a:srgbClr val="2B2B2B"/>
                </a:highlight>
                <a:latin typeface="Arial"/>
                <a:ea typeface="Arial"/>
                <a:cs typeface="Arial"/>
                <a:sym typeface="Arial"/>
              </a:rPr>
              <a:t>tab2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493" name="Google Shape;49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5"/>
          <p:cNvSpPr txBox="1"/>
          <p:nvPr>
            <p:ph idx="1" type="body"/>
          </p:nvPr>
        </p:nvSpPr>
        <p:spPr>
          <a:xfrm>
            <a:off x="487000" y="135300"/>
            <a:ext cx="3957600" cy="50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tabItem3 = (TabItem) findViewById(R.id.</a:t>
            </a:r>
            <a:r>
              <a:rPr i="1" lang="en" sz="1000">
                <a:solidFill>
                  <a:srgbClr val="9876AA"/>
                </a:solidFill>
                <a:highlight>
                  <a:srgbClr val="2B2B2B"/>
                </a:highlight>
                <a:latin typeface="Arial"/>
                <a:ea typeface="Arial"/>
                <a:cs typeface="Arial"/>
                <a:sym typeface="Arial"/>
              </a:rPr>
              <a:t>tab3</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ViewPager viewPager = (ViewPager) findViewById(R.id.</a:t>
            </a:r>
            <a:r>
              <a:rPr i="1" lang="en" sz="1000">
                <a:solidFill>
                  <a:srgbClr val="9876AA"/>
                </a:solidFill>
                <a:highlight>
                  <a:srgbClr val="2B2B2B"/>
                </a:highlight>
                <a:latin typeface="Arial"/>
                <a:ea typeface="Arial"/>
                <a:cs typeface="Arial"/>
                <a:sym typeface="Arial"/>
              </a:rPr>
              <a:t>vpager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PageAdapter(getSupportFragmentManager()</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tabLayout.getTabCount())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viewPager.setAdapter(</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tabLayout.setOnTabSelectedListener(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TabLayout.OnTabSelectedListener()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viewPager</a:t>
            </a:r>
            <a:r>
              <a:rPr lang="en" sz="1000">
                <a:solidFill>
                  <a:srgbClr val="A9B7C6"/>
                </a:solidFill>
                <a:highlight>
                  <a:srgbClr val="2B2B2B"/>
                </a:highlight>
                <a:latin typeface="Arial"/>
                <a:ea typeface="Arial"/>
                <a:cs typeface="Arial"/>
                <a:sym typeface="Arial"/>
              </a:rPr>
              <a:t>.setCurrentItem(tab.getPosition())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if</a:t>
            </a:r>
            <a:r>
              <a:rPr lang="en" sz="1000">
                <a:solidFill>
                  <a:srgbClr val="A9B7C6"/>
                </a:solidFill>
                <a:highlight>
                  <a:srgbClr val="2B2B2B"/>
                </a:highlight>
                <a:latin typeface="Arial"/>
                <a:ea typeface="Arial"/>
                <a:cs typeface="Arial"/>
                <a:sym typeface="Arial"/>
              </a:rPr>
              <a:t>(tab.getPosition()==</a:t>
            </a:r>
            <a:r>
              <a:rPr lang="en" sz="1000">
                <a:solidFill>
                  <a:srgbClr val="6897BB"/>
                </a:solidFill>
                <a:highlight>
                  <a:srgbClr val="2B2B2B"/>
                </a:highlight>
                <a:latin typeface="Arial"/>
                <a:ea typeface="Arial"/>
                <a:cs typeface="Arial"/>
                <a:sym typeface="Arial"/>
              </a:rPr>
              <a:t>0 </a:t>
            </a:r>
            <a:r>
              <a:rPr lang="en" sz="1000">
                <a:solidFill>
                  <a:srgbClr val="A9B7C6"/>
                </a:solidFill>
                <a:highlight>
                  <a:srgbClr val="2B2B2B"/>
                </a:highlight>
                <a:latin typeface="Arial"/>
                <a:ea typeface="Arial"/>
                <a:cs typeface="Arial"/>
                <a:sym typeface="Arial"/>
              </a:rPr>
              <a:t>|| tab.getPosition()==</a:t>
            </a:r>
            <a:r>
              <a:rPr lang="en" sz="1000">
                <a:solidFill>
                  <a:srgbClr val="6897BB"/>
                </a:solidFill>
                <a:highlight>
                  <a:srgbClr val="2B2B2B"/>
                </a:highlight>
                <a:latin typeface="Arial"/>
                <a:ea typeface="Arial"/>
                <a:cs typeface="Arial"/>
                <a:sym typeface="Arial"/>
              </a:rPr>
              <a:t>1 </a:t>
            </a:r>
            <a:r>
              <a:rPr lang="en" sz="1000">
                <a:solidFill>
                  <a:srgbClr val="A9B7C6"/>
                </a:solidFill>
                <a:highlight>
                  <a:srgbClr val="2B2B2B"/>
                </a:highlight>
                <a:latin typeface="Arial"/>
                <a:ea typeface="Arial"/>
                <a:cs typeface="Arial"/>
                <a:sym typeface="Arial"/>
              </a:rPr>
              <a:t>|| tab.getPosition()==</a:t>
            </a:r>
            <a:r>
              <a:rPr lang="en" sz="1000">
                <a:solidFill>
                  <a:srgbClr val="6897BB"/>
                </a:solidFill>
                <a:highlight>
                  <a:srgbClr val="2B2B2B"/>
                </a:highlight>
                <a:latin typeface="Arial"/>
                <a:ea typeface="Arial"/>
                <a:cs typeface="Arial"/>
                <a:sym typeface="Arial"/>
              </a:rPr>
              <a:t>2</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.notifyDataSetChanged()</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onTabUnselected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onTabReselected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viewPager.addOnPageChangeListener(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TabLayout.TabLayoutOnPageChangeListener(tabLayout))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//listen for scroll or page change</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499" name="Google Shape;499;p55"/>
          <p:cNvSpPr txBox="1"/>
          <p:nvPr>
            <p:ph idx="1" type="body"/>
          </p:nvPr>
        </p:nvSpPr>
        <p:spPr>
          <a:xfrm>
            <a:off x="4712000" y="211800"/>
            <a:ext cx="383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PAGEADAPTER ACTIVITY 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androidx.fragment.app.FragmentManager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androidx.fragment.app.FragmentPagerAdapter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PageAdapter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FragmentPagerAdapter</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int </a:t>
            </a:r>
            <a:r>
              <a:rPr lang="en" sz="1000">
                <a:solidFill>
                  <a:srgbClr val="9876AA"/>
                </a:solidFill>
                <a:highlight>
                  <a:srgbClr val="2B2B2B"/>
                </a:highlight>
                <a:latin typeface="Arial"/>
                <a:ea typeface="Arial"/>
                <a:cs typeface="Arial"/>
                <a:sym typeface="Arial"/>
              </a:rPr>
              <a: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FragmentManager fm</a:t>
            </a:r>
            <a:r>
              <a:rPr lang="en" sz="1000">
                <a:solidFill>
                  <a:srgbClr val="CC7832"/>
                </a:solidFill>
                <a:highlight>
                  <a:srgbClr val="2B2B2B"/>
                </a:highlight>
                <a:latin typeface="Arial"/>
                <a:ea typeface="Arial"/>
                <a:cs typeface="Arial"/>
                <a:sym typeface="Arial"/>
              </a:rPr>
              <a:t>, int </a:t>
            </a:r>
            <a:r>
              <a:rPr lang="en" sz="1000">
                <a:solidFill>
                  <a:srgbClr val="A9B7C6"/>
                </a:solidFill>
                <a:highlight>
                  <a:srgbClr val="2B2B2B"/>
                </a:highlight>
                <a:latin typeface="Arial"/>
                <a:ea typeface="Arial"/>
                <a:cs typeface="Arial"/>
                <a:sym typeface="Arial"/>
              </a:rPr>
              <a:t>behavior)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(fm</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behavior)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tabcount</a:t>
            </a:r>
            <a:r>
              <a:rPr lang="en" sz="1000">
                <a:solidFill>
                  <a:srgbClr val="A9B7C6"/>
                </a:solidFill>
                <a:highlight>
                  <a:srgbClr val="2B2B2B"/>
                </a:highlight>
                <a:latin typeface="Arial"/>
                <a:ea typeface="Arial"/>
                <a:cs typeface="Arial"/>
                <a:sym typeface="Arial"/>
              </a:rPr>
              <a:t>=behavior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a:p>
        </p:txBody>
      </p:sp>
      <p:sp>
        <p:nvSpPr>
          <p:cNvPr id="500" name="Google Shape;50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6"/>
          <p:cNvSpPr txBox="1"/>
          <p:nvPr>
            <p:ph idx="1" type="body"/>
          </p:nvPr>
        </p:nvSpPr>
        <p:spPr>
          <a:xfrm>
            <a:off x="720000" y="431500"/>
            <a:ext cx="3474300" cy="4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@NonNull</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Fragment </a:t>
            </a:r>
            <a:r>
              <a:rPr lang="en" sz="1000">
                <a:solidFill>
                  <a:srgbClr val="FFC66D"/>
                </a:solidFill>
                <a:highlight>
                  <a:srgbClr val="2B2B2B"/>
                </a:highlight>
                <a:latin typeface="Arial"/>
                <a:ea typeface="Arial"/>
                <a:cs typeface="Arial"/>
                <a:sym typeface="Arial"/>
              </a:rPr>
              <a:t>getItem</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int </a:t>
            </a:r>
            <a:r>
              <a:rPr lang="en" sz="1000">
                <a:solidFill>
                  <a:srgbClr val="A9B7C6"/>
                </a:solidFill>
                <a:highlight>
                  <a:srgbClr val="2B2B2B"/>
                </a:highlight>
                <a:latin typeface="Arial"/>
                <a:ea typeface="Arial"/>
                <a:cs typeface="Arial"/>
                <a:sym typeface="Arial"/>
              </a:rPr>
              <a:t>position)</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switch </a:t>
            </a:r>
            <a:r>
              <a:rPr lang="en" sz="1000">
                <a:solidFill>
                  <a:srgbClr val="A9B7C6"/>
                </a:solidFill>
                <a:highlight>
                  <a:srgbClr val="2B2B2B"/>
                </a:highlight>
                <a:latin typeface="Arial"/>
                <a:ea typeface="Arial"/>
                <a:cs typeface="Arial"/>
                <a:sym typeface="Arial"/>
              </a:rPr>
              <a:t>(position)</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case </a:t>
            </a:r>
            <a:r>
              <a:rPr lang="en" sz="1000">
                <a:solidFill>
                  <a:srgbClr val="6897BB"/>
                </a:solidFill>
                <a:highlight>
                  <a:srgbClr val="2B2B2B"/>
                </a:highlight>
                <a:latin typeface="Arial"/>
                <a:ea typeface="Arial"/>
                <a:cs typeface="Arial"/>
                <a:sym typeface="Arial"/>
              </a:rPr>
              <a:t>0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QuotesFragment()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case </a:t>
            </a:r>
            <a:r>
              <a:rPr lang="en" sz="1000">
                <a:solidFill>
                  <a:srgbClr val="6897BB"/>
                </a:solidFill>
                <a:highlight>
                  <a:srgbClr val="2B2B2B"/>
                </a:highlight>
                <a:latin typeface="Arial"/>
                <a:ea typeface="Arial"/>
                <a:cs typeface="Arial"/>
                <a:sym typeface="Arial"/>
              </a:rPr>
              <a:t>1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DirectionFragment()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case </a:t>
            </a:r>
            <a:r>
              <a:rPr lang="en" sz="1000">
                <a:solidFill>
                  <a:srgbClr val="6897BB"/>
                </a:solidFill>
                <a:highlight>
                  <a:srgbClr val="2B2B2B"/>
                </a:highlight>
                <a:latin typeface="Arial"/>
                <a:ea typeface="Arial"/>
                <a:cs typeface="Arial"/>
                <a:sym typeface="Arial"/>
              </a:rPr>
              <a:t>2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ConverterrFragment()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default</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null;</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int </a:t>
            </a:r>
            <a:r>
              <a:rPr lang="en" sz="1000">
                <a:solidFill>
                  <a:srgbClr val="FFC66D"/>
                </a:solidFill>
                <a:highlight>
                  <a:srgbClr val="2B2B2B"/>
                </a:highlight>
                <a:latin typeface="Arial"/>
                <a:ea typeface="Arial"/>
                <a:cs typeface="Arial"/>
                <a:sym typeface="Arial"/>
              </a:rPr>
              <a:t>getCount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a:t>
            </a:r>
            <a:r>
              <a:rPr lang="en" sz="1000">
                <a:solidFill>
                  <a:srgbClr val="9876AA"/>
                </a:solidFill>
                <a:highlight>
                  <a:srgbClr val="2B2B2B"/>
                </a:highlight>
                <a:latin typeface="Arial"/>
                <a:ea typeface="Arial"/>
                <a:cs typeface="Arial"/>
                <a:sym typeface="Arial"/>
              </a:rPr>
              <a: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06" name="Google Shape;506;p56"/>
          <p:cNvSpPr txBox="1"/>
          <p:nvPr>
            <p:ph idx="1" type="body"/>
          </p:nvPr>
        </p:nvSpPr>
        <p:spPr>
          <a:xfrm>
            <a:off x="4910500" y="388350"/>
            <a:ext cx="3513600" cy="41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WELCOME ACTIVITY:</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 simple {</a:t>
            </a:r>
            <a:r>
              <a:rPr b="1" i="1" lang="en" sz="1000">
                <a:solidFill>
                  <a:srgbClr val="629755"/>
                </a:solidFill>
                <a:highlight>
                  <a:srgbClr val="2B2B2B"/>
                </a:highlight>
                <a:latin typeface="Arial"/>
                <a:ea typeface="Arial"/>
                <a:cs typeface="Arial"/>
                <a:sym typeface="Arial"/>
              </a:rPr>
              <a:t>@link </a:t>
            </a:r>
            <a:r>
              <a:rPr i="1" lang="en" sz="1000">
                <a:solidFill>
                  <a:srgbClr val="629755"/>
                </a:solidFill>
                <a:highlight>
                  <a:srgbClr val="2B2B2B"/>
                </a:highlight>
                <a:latin typeface="Arial"/>
                <a:ea typeface="Arial"/>
                <a:cs typeface="Arial"/>
                <a:sym typeface="Arial"/>
              </a:rPr>
              <a:t>Fragment} subclass.</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Use the {</a:t>
            </a:r>
            <a:r>
              <a:rPr b="1" i="1" lang="en" sz="1000">
                <a:solidFill>
                  <a:srgbClr val="629755"/>
                </a:solidFill>
                <a:highlight>
                  <a:srgbClr val="2B2B2B"/>
                </a:highlight>
                <a:latin typeface="Arial"/>
                <a:ea typeface="Arial"/>
                <a:cs typeface="Arial"/>
                <a:sym typeface="Arial"/>
              </a:rPr>
              <a:t>@link </a:t>
            </a:r>
            <a:r>
              <a:rPr i="1" lang="en" sz="1000">
                <a:solidFill>
                  <a:srgbClr val="629755"/>
                </a:solidFill>
                <a:highlight>
                  <a:srgbClr val="2B2B2B"/>
                </a:highlight>
                <a:latin typeface="Arial"/>
                <a:ea typeface="Arial"/>
                <a:cs typeface="Arial"/>
                <a:sym typeface="Arial"/>
              </a:rPr>
              <a:t>QuotesFragment#newInstance} factory method to</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create an instance of this fragment.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QuotesFragment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parameter arguments, choose names that match</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the fragment initialization parameters, e.g. ARG_ITEM_NUMBER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t>
            </a:r>
            <a:r>
              <a:rPr i="1" lang="en" sz="1000">
                <a:solidFill>
                  <a:srgbClr val="9876AA"/>
                </a:solidFill>
                <a:highlight>
                  <a:srgbClr val="2B2B2B"/>
                </a:highlight>
                <a:latin typeface="Arial"/>
                <a:ea typeface="Arial"/>
                <a:cs typeface="Arial"/>
                <a:sym typeface="Arial"/>
              </a:rPr>
              <a:t>ARG_PARAM1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t>
            </a:r>
            <a:r>
              <a:rPr i="1" lang="en" sz="1000">
                <a:solidFill>
                  <a:srgbClr val="9876AA"/>
                </a:solidFill>
                <a:highlight>
                  <a:srgbClr val="2B2B2B"/>
                </a:highlight>
                <a:latin typeface="Arial"/>
                <a:ea typeface="Arial"/>
                <a:cs typeface="Arial"/>
                <a:sym typeface="Arial"/>
              </a:rPr>
              <a:t>ARG_PARAM2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solidFill>
                <a:schemeClr val="lt2"/>
              </a:solidFill>
            </a:endParaRPr>
          </a:p>
          <a:p>
            <a:pPr indent="0" lvl="0" marL="0" rtl="0" algn="l">
              <a:spcBef>
                <a:spcPts val="0"/>
              </a:spcBef>
              <a:spcAft>
                <a:spcPts val="0"/>
              </a:spcAft>
              <a:buNone/>
            </a:pPr>
            <a:r>
              <a:t/>
            </a:r>
            <a:endParaRPr/>
          </a:p>
        </p:txBody>
      </p:sp>
      <p:sp>
        <p:nvSpPr>
          <p:cNvPr id="507" name="Google Shape;50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idx="1" type="body"/>
          </p:nvPr>
        </p:nvSpPr>
        <p:spPr>
          <a:xfrm>
            <a:off x="720000" y="458575"/>
            <a:ext cx="3845400" cy="4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and change types of parameters</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QuotesFragment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Use this factory method to create a new instance of</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this fragment using the provided parameters.</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8A653B"/>
                </a:solidFill>
                <a:highlight>
                  <a:srgbClr val="2B2B2B"/>
                </a:highlight>
                <a:latin typeface="Arial"/>
                <a:ea typeface="Arial"/>
                <a:cs typeface="Arial"/>
                <a:sym typeface="Arial"/>
              </a:rPr>
              <a:t>param1 </a:t>
            </a:r>
            <a:r>
              <a:rPr i="1" lang="en" sz="1000">
                <a:solidFill>
                  <a:srgbClr val="629755"/>
                </a:solidFill>
                <a:highlight>
                  <a:srgbClr val="2B2B2B"/>
                </a:highlight>
                <a:latin typeface="Arial"/>
                <a:ea typeface="Arial"/>
                <a:cs typeface="Arial"/>
                <a:sym typeface="Arial"/>
              </a:rPr>
              <a:t>Parameter 1.</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8A653B"/>
                </a:solidFill>
                <a:highlight>
                  <a:srgbClr val="2B2B2B"/>
                </a:highlight>
                <a:latin typeface="Arial"/>
                <a:ea typeface="Arial"/>
                <a:cs typeface="Arial"/>
                <a:sym typeface="Arial"/>
              </a:rPr>
              <a:t>param2 </a:t>
            </a:r>
            <a:r>
              <a:rPr i="1" lang="en" sz="1000">
                <a:solidFill>
                  <a:srgbClr val="629755"/>
                </a:solidFill>
                <a:highlight>
                  <a:srgbClr val="2B2B2B"/>
                </a:highlight>
                <a:latin typeface="Arial"/>
                <a:ea typeface="Arial"/>
                <a:cs typeface="Arial"/>
                <a:sym typeface="Arial"/>
              </a:rPr>
              <a:t>Parameter 2.</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@return </a:t>
            </a:r>
            <a:r>
              <a:rPr i="1" lang="en" sz="1000">
                <a:solidFill>
                  <a:srgbClr val="629755"/>
                </a:solidFill>
                <a:highlight>
                  <a:srgbClr val="2B2B2B"/>
                </a:highlight>
                <a:latin typeface="Arial"/>
                <a:ea typeface="Arial"/>
                <a:cs typeface="Arial"/>
                <a:sym typeface="Arial"/>
              </a:rPr>
              <a:t>A new instance of fragment QuotesFragment.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and change types and number of parameters</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QuotesFragment </a:t>
            </a:r>
            <a:r>
              <a:rPr lang="en" sz="1000">
                <a:solidFill>
                  <a:srgbClr val="FFC66D"/>
                </a:solidFill>
                <a:highlight>
                  <a:srgbClr val="2B2B2B"/>
                </a:highlight>
                <a:latin typeface="Arial"/>
                <a:ea typeface="Arial"/>
                <a:cs typeface="Arial"/>
                <a:sym typeface="Arial"/>
              </a:rPr>
              <a:t>newInstance</a:t>
            </a:r>
            <a:r>
              <a:rPr lang="en" sz="1000">
                <a:solidFill>
                  <a:srgbClr val="A9B7C6"/>
                </a:solidFill>
                <a:highlight>
                  <a:srgbClr val="2B2B2B"/>
                </a:highlight>
                <a:latin typeface="Arial"/>
                <a:ea typeface="Arial"/>
                <a:cs typeface="Arial"/>
                <a:sym typeface="Arial"/>
              </a:rPr>
              <a:t>(String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QuotesFragment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QuotesFragment()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i="1" lang="en" sz="1000">
                <a:solidFill>
                  <a:srgbClr val="9876AA"/>
                </a:solidFill>
                <a:highlight>
                  <a:srgbClr val="2B2B2B"/>
                </a:highlight>
                <a:latin typeface="Arial"/>
                <a:ea typeface="Arial"/>
                <a:cs typeface="Arial"/>
                <a:sym typeface="Arial"/>
              </a:rPr>
              <a:t>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i="1" lang="en" sz="1000">
                <a:solidFill>
                  <a:srgbClr val="9876AA"/>
                </a:solidFill>
                <a:highlight>
                  <a:srgbClr val="2B2B2B"/>
                </a:highlight>
                <a:latin typeface="Arial"/>
                <a:ea typeface="Arial"/>
                <a:cs typeface="Arial"/>
                <a:sym typeface="Arial"/>
              </a:rPr>
              <a:t>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13" name="Google Shape;513;p57"/>
          <p:cNvSpPr txBox="1"/>
          <p:nvPr>
            <p:ph idx="1" type="body"/>
          </p:nvPr>
        </p:nvSpPr>
        <p:spPr>
          <a:xfrm>
            <a:off x="4798300" y="517800"/>
            <a:ext cx="3625800" cy="40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mParam1 </a:t>
            </a:r>
            <a:r>
              <a:rPr lang="en" sz="1000">
                <a:solidFill>
                  <a:srgbClr val="A9B7C6"/>
                </a:solidFill>
                <a:highlight>
                  <a:srgbClr val="2B2B2B"/>
                </a:highlight>
                <a:latin typeface="Arial"/>
                <a:ea typeface="Arial"/>
                <a:cs typeface="Arial"/>
                <a:sym typeface="Arial"/>
              </a:rPr>
              <a:t>= getArguments().getString(</a:t>
            </a:r>
            <a:r>
              <a:rPr i="1" lang="en" sz="1000">
                <a:solidFill>
                  <a:srgbClr val="9876AA"/>
                </a:solidFill>
                <a:highlight>
                  <a:srgbClr val="2B2B2B"/>
                </a:highlight>
                <a:latin typeface="Arial"/>
                <a:ea typeface="Arial"/>
                <a:cs typeface="Arial"/>
                <a:sym typeface="Arial"/>
              </a:rPr>
              <a:t>ARG_PARAM1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mParam2 </a:t>
            </a:r>
            <a:r>
              <a:rPr lang="en" sz="1000">
                <a:solidFill>
                  <a:srgbClr val="A9B7C6"/>
                </a:solidFill>
                <a:highlight>
                  <a:srgbClr val="2B2B2B"/>
                </a:highlight>
                <a:latin typeface="Arial"/>
                <a:ea typeface="Arial"/>
                <a:cs typeface="Arial"/>
                <a:sym typeface="Arial"/>
              </a:rPr>
              <a:t>= getArguments().getString(</a:t>
            </a:r>
            <a:r>
              <a:rPr i="1" lang="en" sz="1000">
                <a:solidFill>
                  <a:srgbClr val="9876AA"/>
                </a:solidFill>
                <a:highlight>
                  <a:srgbClr val="2B2B2B"/>
                </a:highlight>
                <a:latin typeface="Arial"/>
                <a:ea typeface="Arial"/>
                <a:cs typeface="Arial"/>
                <a:sym typeface="Arial"/>
              </a:rPr>
              <a:t>ARG_PARAM2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layout for this fragment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a:t>
            </a:r>
            <a:r>
              <a:rPr lang="en" sz="1000">
                <a:solidFill>
                  <a:srgbClr val="A9B7C6"/>
                </a:solidFill>
                <a:highlight>
                  <a:srgbClr val="2B2B2B"/>
                </a:highlight>
                <a:latin typeface="Arial"/>
                <a:ea typeface="Arial"/>
                <a:cs typeface="Arial"/>
                <a:sym typeface="Arial"/>
              </a:rPr>
              <a:t>inflater.inflate(R.layout.</a:t>
            </a:r>
            <a:r>
              <a:rPr i="1" lang="en" sz="1000">
                <a:solidFill>
                  <a:srgbClr val="9876AA"/>
                </a:solidFill>
                <a:highlight>
                  <a:srgbClr val="2B2B2B"/>
                </a:highlight>
                <a:latin typeface="Arial"/>
                <a:ea typeface="Arial"/>
                <a:cs typeface="Arial"/>
                <a:sym typeface="Arial"/>
              </a:rPr>
              <a:t>fragment_quotes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14" name="Google Shape;51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idx="1" type="body"/>
          </p:nvPr>
        </p:nvSpPr>
        <p:spPr>
          <a:xfrm>
            <a:off x="720000" y="457400"/>
            <a:ext cx="38454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=".QuotesFragment"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&lt;!-- </a:t>
            </a:r>
            <a:r>
              <a:rPr i="1" lang="en" sz="1000">
                <a:solidFill>
                  <a:srgbClr val="A8C023"/>
                </a:solidFill>
                <a:highlight>
                  <a:srgbClr val="2B2B2B"/>
                </a:highlight>
                <a:latin typeface="Arial"/>
                <a:ea typeface="Arial"/>
                <a:cs typeface="Arial"/>
                <a:sym typeface="Arial"/>
              </a:rPr>
              <a:t>TODO: Update blank fragment layout </a:t>
            </a:r>
            <a:r>
              <a:rPr lang="en" sz="1000">
                <a:solidFill>
                  <a:srgbClr val="808080"/>
                </a:solidFill>
                <a:highlight>
                  <a:srgbClr val="2B2B2B"/>
                </a:highlight>
                <a:latin typeface="Arial"/>
                <a:ea typeface="Arial"/>
                <a:cs typeface="Arial"/>
                <a:sym typeface="Arial"/>
              </a:rPr>
              <a:t>--&gt;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="@+id/quote"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="260dp"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:gravity</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="152dp"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="Without your involvement you can’t succeed. With your involvement you can’t fail.</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20" name="Google Shape;520;p58"/>
          <p:cNvSpPr txBox="1"/>
          <p:nvPr>
            <p:ph idx="1" type="body"/>
          </p:nvPr>
        </p:nvSpPr>
        <p:spPr>
          <a:xfrm>
            <a:off x="4884600" y="433800"/>
            <a:ext cx="35394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-By APJ Abdul Kalam"</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="25sp"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="0.528"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="@+id/education_quote"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="292dp"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="276dp"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="24dp"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="@drawable/education"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="@+id/quote"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="0.554"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="1.0"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21" name="Google Shape;52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idx="1" type="body"/>
          </p:nvPr>
        </p:nvSpPr>
        <p:spPr>
          <a:xfrm>
            <a:off x="720000" y="396375"/>
            <a:ext cx="3983400" cy="41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 FRAGMENT: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android.widget.ImageButton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Import permission  files.</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 simple {</a:t>
            </a:r>
            <a:r>
              <a:rPr b="1" i="1" lang="en" sz="1000">
                <a:solidFill>
                  <a:srgbClr val="629755"/>
                </a:solidFill>
                <a:highlight>
                  <a:srgbClr val="2B2B2B"/>
                </a:highlight>
                <a:latin typeface="Arial"/>
                <a:ea typeface="Arial"/>
                <a:cs typeface="Arial"/>
                <a:sym typeface="Arial"/>
              </a:rPr>
              <a:t>@link </a:t>
            </a:r>
            <a:r>
              <a:rPr i="1" lang="en" sz="1000">
                <a:solidFill>
                  <a:srgbClr val="629755"/>
                </a:solidFill>
                <a:highlight>
                  <a:srgbClr val="2B2B2B"/>
                </a:highlight>
                <a:latin typeface="Arial"/>
                <a:ea typeface="Arial"/>
                <a:cs typeface="Arial"/>
                <a:sym typeface="Arial"/>
              </a:rPr>
              <a:t>Fragment} subclass.</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Use the {</a:t>
            </a:r>
            <a:r>
              <a:rPr b="1" i="1" lang="en" sz="1000">
                <a:solidFill>
                  <a:srgbClr val="629755"/>
                </a:solidFill>
                <a:highlight>
                  <a:srgbClr val="2B2B2B"/>
                </a:highlight>
                <a:latin typeface="Arial"/>
                <a:ea typeface="Arial"/>
                <a:cs typeface="Arial"/>
                <a:sym typeface="Arial"/>
              </a:rPr>
              <a:t>@link </a:t>
            </a:r>
            <a:r>
              <a:rPr i="1" lang="en" sz="1000">
                <a:solidFill>
                  <a:srgbClr val="629755"/>
                </a:solidFill>
                <a:highlight>
                  <a:srgbClr val="2B2B2B"/>
                </a:highlight>
                <a:latin typeface="Arial"/>
                <a:ea typeface="Arial"/>
                <a:cs typeface="Arial"/>
                <a:sym typeface="Arial"/>
              </a:rPr>
              <a:t>DirectionFragment#newInstance} factory method to</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create an instance of this fragment.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DirectionFragment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ImageButton </a:t>
            </a:r>
            <a:r>
              <a:rPr lang="en" sz="1000">
                <a:solidFill>
                  <a:srgbClr val="9876AA"/>
                </a:solidFill>
                <a:highlight>
                  <a:srgbClr val="2B2B2B"/>
                </a:highlight>
                <a:latin typeface="Arial"/>
                <a:ea typeface="Arial"/>
                <a:cs typeface="Arial"/>
                <a:sym typeface="Arial"/>
              </a:rPr>
              <a:t>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27" name="Google Shape;527;p59"/>
          <p:cNvSpPr txBox="1"/>
          <p:nvPr>
            <p:ph idx="1" type="body"/>
          </p:nvPr>
        </p:nvSpPr>
        <p:spPr>
          <a:xfrm>
            <a:off x="4850075" y="396600"/>
            <a:ext cx="4125000" cy="41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parameter arguments, choose names that match</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the fragment initialization parameters, e.g. ARG_ITEM_NUMBER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t>
            </a:r>
            <a:r>
              <a:rPr i="1" lang="en" sz="1000">
                <a:solidFill>
                  <a:srgbClr val="9876AA"/>
                </a:solidFill>
                <a:highlight>
                  <a:srgbClr val="2B2B2B"/>
                </a:highlight>
                <a:latin typeface="Arial"/>
                <a:ea typeface="Arial"/>
                <a:cs typeface="Arial"/>
                <a:sym typeface="Arial"/>
              </a:rPr>
              <a:t>ARG_PARAM1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t>
            </a:r>
            <a:r>
              <a:rPr i="1" lang="en" sz="1000">
                <a:solidFill>
                  <a:srgbClr val="9876AA"/>
                </a:solidFill>
                <a:highlight>
                  <a:srgbClr val="2B2B2B"/>
                </a:highlight>
                <a:latin typeface="Arial"/>
                <a:ea typeface="Arial"/>
                <a:cs typeface="Arial"/>
                <a:sym typeface="Arial"/>
              </a:rPr>
              <a:t>ARG_PARAM2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and change types of parameters</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DirectionFragment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Use this factory method to create a new instance of</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this fragment using the provided parameters.</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8A653B"/>
                </a:solidFill>
                <a:highlight>
                  <a:srgbClr val="2B2B2B"/>
                </a:highlight>
                <a:latin typeface="Arial"/>
                <a:ea typeface="Arial"/>
                <a:cs typeface="Arial"/>
                <a:sym typeface="Arial"/>
              </a:rPr>
              <a:t>param1 </a:t>
            </a:r>
            <a:r>
              <a:rPr i="1" lang="en" sz="1000">
                <a:solidFill>
                  <a:srgbClr val="629755"/>
                </a:solidFill>
                <a:highlight>
                  <a:srgbClr val="2B2B2B"/>
                </a:highlight>
                <a:latin typeface="Arial"/>
                <a:ea typeface="Arial"/>
                <a:cs typeface="Arial"/>
                <a:sym typeface="Arial"/>
              </a:rPr>
              <a:t>Parameter 1.</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8A653B"/>
                </a:solidFill>
                <a:highlight>
                  <a:srgbClr val="2B2B2B"/>
                </a:highlight>
                <a:latin typeface="Arial"/>
                <a:ea typeface="Arial"/>
                <a:cs typeface="Arial"/>
                <a:sym typeface="Arial"/>
              </a:rPr>
              <a:t>param2 </a:t>
            </a:r>
            <a:r>
              <a:rPr i="1" lang="en" sz="1000">
                <a:solidFill>
                  <a:srgbClr val="629755"/>
                </a:solidFill>
                <a:highlight>
                  <a:srgbClr val="2B2B2B"/>
                </a:highlight>
                <a:latin typeface="Arial"/>
                <a:ea typeface="Arial"/>
                <a:cs typeface="Arial"/>
                <a:sym typeface="Arial"/>
              </a:rPr>
              <a:t>Parameter 2.</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@return </a:t>
            </a:r>
            <a:r>
              <a:rPr i="1" lang="en" sz="1000">
                <a:solidFill>
                  <a:srgbClr val="629755"/>
                </a:solidFill>
                <a:highlight>
                  <a:srgbClr val="2B2B2B"/>
                </a:highlight>
                <a:latin typeface="Arial"/>
                <a:ea typeface="Arial"/>
                <a:cs typeface="Arial"/>
                <a:sym typeface="Arial"/>
              </a:rPr>
              <a:t>A new instance of fragment DirectionFragment.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i="1" lang="en" sz="1000">
                <a:solidFill>
                  <a:srgbClr val="A8C023"/>
                </a:solidFill>
                <a:highlight>
                  <a:srgbClr val="2B2B2B"/>
                </a:highlight>
                <a:latin typeface="Arial"/>
                <a:ea typeface="Arial"/>
                <a:cs typeface="Arial"/>
                <a:sym typeface="Arial"/>
              </a:rPr>
              <a:t>TODO: Rename and change types and number of parameters</a:t>
            </a:r>
            <a:endParaRPr i="1" sz="1000">
              <a:solidFill>
                <a:srgbClr val="A8C023"/>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DirectionFragment </a:t>
            </a:r>
            <a:r>
              <a:rPr lang="en" sz="1000">
                <a:solidFill>
                  <a:srgbClr val="FFC66D"/>
                </a:solidFill>
                <a:highlight>
                  <a:srgbClr val="2B2B2B"/>
                </a:highlight>
                <a:latin typeface="Arial"/>
                <a:ea typeface="Arial"/>
                <a:cs typeface="Arial"/>
                <a:sym typeface="Arial"/>
              </a:rPr>
              <a:t>newInstance</a:t>
            </a:r>
            <a:r>
              <a:rPr lang="en" sz="1000">
                <a:solidFill>
                  <a:srgbClr val="A9B7C6"/>
                </a:solidFill>
                <a:highlight>
                  <a:srgbClr val="2B2B2B"/>
                </a:highlight>
                <a:latin typeface="Arial"/>
                <a:ea typeface="Arial"/>
                <a:cs typeface="Arial"/>
                <a:sym typeface="Arial"/>
              </a:rPr>
              <a:t>(String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DirectionFragment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DirectionFragment()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28" name="Google Shape;528;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idx="1" type="body"/>
          </p:nvPr>
        </p:nvSpPr>
        <p:spPr>
          <a:xfrm>
            <a:off x="720000" y="198500"/>
            <a:ext cx="3974700" cy="48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args.putString(</a:t>
            </a:r>
            <a:r>
              <a:rPr i="1" lang="en" sz="1000">
                <a:solidFill>
                  <a:srgbClr val="9876AA"/>
                </a:solidFill>
                <a:highlight>
                  <a:srgbClr val="2B2B2B"/>
                </a:highlight>
                <a:latin typeface="Arial"/>
                <a:ea typeface="Arial"/>
                <a:cs typeface="Arial"/>
                <a:sym typeface="Arial"/>
              </a:rPr>
              <a:t>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i="1" lang="en" sz="1000">
                <a:solidFill>
                  <a:srgbClr val="9876AA"/>
                </a:solidFill>
                <a:highlight>
                  <a:srgbClr val="2B2B2B"/>
                </a:highlight>
                <a:latin typeface="Arial"/>
                <a:ea typeface="Arial"/>
                <a:cs typeface="Arial"/>
                <a:sym typeface="Arial"/>
              </a:rPr>
              <a:t>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mParam1 </a:t>
            </a:r>
            <a:r>
              <a:rPr lang="en" sz="1000">
                <a:solidFill>
                  <a:srgbClr val="A9B7C6"/>
                </a:solidFill>
                <a:highlight>
                  <a:srgbClr val="2B2B2B"/>
                </a:highlight>
                <a:latin typeface="Arial"/>
                <a:ea typeface="Arial"/>
                <a:cs typeface="Arial"/>
                <a:sym typeface="Arial"/>
              </a:rPr>
              <a:t>= getArguments().getString(</a:t>
            </a:r>
            <a:r>
              <a:rPr i="1" lang="en" sz="1000">
                <a:solidFill>
                  <a:srgbClr val="9876AA"/>
                </a:solidFill>
                <a:highlight>
                  <a:srgbClr val="2B2B2B"/>
                </a:highlight>
                <a:latin typeface="Arial"/>
                <a:ea typeface="Arial"/>
                <a:cs typeface="Arial"/>
                <a:sym typeface="Arial"/>
              </a:rPr>
              <a:t>ARG_PARAM1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mParam2 </a:t>
            </a:r>
            <a:r>
              <a:rPr lang="en" sz="1000">
                <a:solidFill>
                  <a:srgbClr val="A9B7C6"/>
                </a:solidFill>
                <a:highlight>
                  <a:srgbClr val="2B2B2B"/>
                </a:highlight>
                <a:latin typeface="Arial"/>
                <a:ea typeface="Arial"/>
                <a:cs typeface="Arial"/>
                <a:sym typeface="Arial"/>
              </a:rPr>
              <a:t>= getArguments().getString(</a:t>
            </a:r>
            <a:r>
              <a:rPr i="1" lang="en" sz="1000">
                <a:solidFill>
                  <a:srgbClr val="9876AA"/>
                </a:solidFill>
                <a:highlight>
                  <a:srgbClr val="2B2B2B"/>
                </a:highlight>
                <a:latin typeface="Arial"/>
                <a:ea typeface="Arial"/>
                <a:cs typeface="Arial"/>
                <a:sym typeface="Arial"/>
              </a:rPr>
              <a:t>ARG_PARAM2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layout for this fragment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v = inflater.inflate(R.layout.</a:t>
            </a:r>
            <a:r>
              <a:rPr i="1" lang="en" sz="1000">
                <a:solidFill>
                  <a:srgbClr val="9876AA"/>
                </a:solidFill>
                <a:highlight>
                  <a:srgbClr val="2B2B2B"/>
                </a:highlight>
                <a:latin typeface="Arial"/>
                <a:ea typeface="Arial"/>
                <a:cs typeface="Arial"/>
                <a:sym typeface="Arial"/>
              </a:rPr>
              <a:t>fragment_direction</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button </a:t>
            </a:r>
            <a:r>
              <a:rPr lang="en" sz="1000">
                <a:solidFill>
                  <a:srgbClr val="A9B7C6"/>
                </a:solidFill>
                <a:highlight>
                  <a:srgbClr val="2B2B2B"/>
                </a:highlight>
                <a:latin typeface="Arial"/>
                <a:ea typeface="Arial"/>
                <a:cs typeface="Arial"/>
                <a:sym typeface="Arial"/>
              </a:rPr>
              <a:t>= v.findViewById(R.id.</a:t>
            </a:r>
            <a:r>
              <a:rPr i="1" lang="en" sz="1000">
                <a:solidFill>
                  <a:srgbClr val="9876AA"/>
                </a:solidFill>
                <a:highlight>
                  <a:srgbClr val="2B2B2B"/>
                </a:highlight>
                <a:latin typeface="Arial"/>
                <a:ea typeface="Arial"/>
                <a:cs typeface="Arial"/>
                <a:sym typeface="Arial"/>
              </a:rPr>
              <a:t>imageButtongotonavbar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button</a:t>
            </a:r>
            <a:r>
              <a:rPr lang="en" sz="1000">
                <a:solidFill>
                  <a:srgbClr val="A9B7C6"/>
                </a:solidFill>
                <a:highlight>
                  <a:srgbClr val="2B2B2B"/>
                </a:highlight>
                <a:latin typeface="Arial"/>
                <a:ea typeface="Arial"/>
                <a:cs typeface="Arial"/>
                <a:sym typeface="Arial"/>
              </a:rPr>
              <a:t>.setOnClickListener(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onClick</a:t>
            </a:r>
            <a:r>
              <a:rPr lang="en" sz="1000">
                <a:solidFill>
                  <a:srgbClr val="A9B7C6"/>
                </a:solidFill>
                <a:highlight>
                  <a:srgbClr val="2B2B2B"/>
                </a:highlight>
                <a:latin typeface="Arial"/>
                <a:ea typeface="Arial"/>
                <a:cs typeface="Arial"/>
                <a:sym typeface="Arial"/>
              </a:rPr>
              <a:t>(View v)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startActivity(</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Intent(getActivity()</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NavigationActivity.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v</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34" name="Google Shape;534;p60"/>
          <p:cNvSpPr txBox="1"/>
          <p:nvPr>
            <p:ph idx="1" type="body"/>
          </p:nvPr>
        </p:nvSpPr>
        <p:spPr>
          <a:xfrm>
            <a:off x="4798300" y="198500"/>
            <a:ext cx="3974700" cy="48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="@+id/section_label"</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:layout_constraintLeft_toLeftOf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:layout_constraintLeft_creator</a:t>
            </a:r>
            <a:r>
              <a:rPr lang="en" sz="1000">
                <a:solidFill>
                  <a:srgbClr val="6A8759"/>
                </a:solidFill>
                <a:highlight>
                  <a:srgbClr val="2B2B2B"/>
                </a:highlight>
                <a:latin typeface="Arial"/>
                <a:ea typeface="Arial"/>
                <a:cs typeface="Arial"/>
                <a:sym typeface="Arial"/>
              </a:rPr>
              <a:t>="1"</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:layout_constraintTop_creator</a:t>
            </a:r>
            <a:r>
              <a:rPr lang="en" sz="1000">
                <a:solidFill>
                  <a:srgbClr val="6A8759"/>
                </a:solidFill>
                <a:highlight>
                  <a:srgbClr val="2B2B2B"/>
                </a:highlight>
                <a:latin typeface="Arial"/>
                <a:ea typeface="Arial"/>
                <a:cs typeface="Arial"/>
                <a:sym typeface="Arial"/>
              </a:rPr>
              <a:t>="1"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535" name="Google Shape;53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6308400" cy="572700"/>
          </a:xfrm>
          <a:prstGeom prst="rect">
            <a:avLst/>
          </a:prstGeom>
          <a:solidFill>
            <a:schemeClr val="accent2"/>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Architects Daughter"/>
                <a:ea typeface="Architects Daughter"/>
                <a:cs typeface="Architects Daughter"/>
                <a:sym typeface="Architects Daughter"/>
              </a:rPr>
              <a:t>Existing work with limitations</a:t>
            </a:r>
            <a:endParaRPr>
              <a:solidFill>
                <a:schemeClr val="accent5"/>
              </a:solidFill>
              <a:latin typeface="Architects Daughter"/>
              <a:ea typeface="Architects Daughter"/>
              <a:cs typeface="Architects Daughter"/>
              <a:sym typeface="Architects Daughter"/>
            </a:endParaRPr>
          </a:p>
        </p:txBody>
      </p:sp>
      <p:sp>
        <p:nvSpPr>
          <p:cNvPr id="143" name="Google Shape;143;p25"/>
          <p:cNvSpPr txBox="1"/>
          <p:nvPr>
            <p:ph idx="1" type="body"/>
          </p:nvPr>
        </p:nvSpPr>
        <p:spPr>
          <a:xfrm>
            <a:off x="266575" y="1152475"/>
            <a:ext cx="5474700" cy="3416400"/>
          </a:xfrm>
          <a:prstGeom prst="rect">
            <a:avLst/>
          </a:prstGeom>
          <a:solidFill>
            <a:srgbClr val="6A2F4C">
              <a:alpha val="44380"/>
            </a:srgbClr>
          </a:solidFill>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In India, there are no app that converts audio to </a:t>
            </a:r>
            <a:r>
              <a:rPr b="1" lang="en" sz="1700">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indent="-336550" lvl="1" marL="914400" rtl="0" algn="l">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There are a lot of apps available that teach Indian Sign Language but they do not convert audio to </a:t>
            </a:r>
            <a:r>
              <a:rPr b="1" lang="en" sz="1700">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indent="-336550" lvl="0" marL="457200" rtl="0" algn="l">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 existing apps don’t convert audio to Sign language real time, they convert one sentence at a time.</a:t>
            </a:r>
            <a:endParaRPr sz="1700">
              <a:solidFill>
                <a:srgbClr val="FFFFFF"/>
              </a:solidFill>
              <a:latin typeface="Architects Daughter"/>
              <a:ea typeface="Architects Daughter"/>
              <a:cs typeface="Architects Daughter"/>
              <a:sym typeface="Architects Daughter"/>
            </a:endParaRPr>
          </a:p>
          <a:p>
            <a:pPr indent="-336550" lvl="0" marL="457200" rtl="0" algn="l">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Our app will be ad-free.</a:t>
            </a:r>
            <a:endParaRPr sz="1700">
              <a:solidFill>
                <a:srgbClr val="FFFFFF"/>
              </a:solidFill>
              <a:latin typeface="Architects Daughter"/>
              <a:ea typeface="Architects Daughter"/>
              <a:cs typeface="Architects Daughter"/>
              <a:sym typeface="Architects Daughter"/>
            </a:endParaRPr>
          </a:p>
        </p:txBody>
      </p:sp>
      <p:pic>
        <p:nvPicPr>
          <p:cNvPr id="144" name="Google Shape;144;p25"/>
          <p:cNvPicPr preferRelativeResize="0"/>
          <p:nvPr/>
        </p:nvPicPr>
        <p:blipFill>
          <a:blip r:embed="rId3">
            <a:alphaModFix/>
          </a:blip>
          <a:stretch>
            <a:fillRect/>
          </a:stretch>
        </p:blipFill>
        <p:spPr>
          <a:xfrm>
            <a:off x="5893675" y="1170125"/>
            <a:ext cx="3097925" cy="3097925"/>
          </a:xfrm>
          <a:prstGeom prst="rect">
            <a:avLst/>
          </a:prstGeom>
          <a:noFill/>
          <a:ln>
            <a:noFill/>
          </a:ln>
        </p:spPr>
      </p:pic>
      <p:sp>
        <p:nvSpPr>
          <p:cNvPr id="145" name="Google Shape;145;p25"/>
          <p:cNvSpPr txBox="1"/>
          <p:nvPr/>
        </p:nvSpPr>
        <p:spPr>
          <a:xfrm>
            <a:off x="6551488" y="1071550"/>
            <a:ext cx="17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“Hello”</a:t>
            </a:r>
            <a:endParaRPr/>
          </a:p>
        </p:txBody>
      </p:sp>
      <p:sp>
        <p:nvSpPr>
          <p:cNvPr id="146" name="Google Shape;14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ph idx="1" type="body"/>
          </p:nvPr>
        </p:nvSpPr>
        <p:spPr>
          <a:xfrm>
            <a:off x="720000" y="138075"/>
            <a:ext cx="4147500" cy="49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="@+id/split_screen"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="#FF759F"</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="@string/how_to_use_split_screen_mode_on_an_android_device"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="@+id/step1"</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="@string/step1"</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="@+id/split_screen"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41" name="Google Shape;541;p61"/>
          <p:cNvSpPr txBox="1"/>
          <p:nvPr>
            <p:ph idx="1" type="body"/>
          </p:nvPr>
        </p:nvSpPr>
        <p:spPr>
          <a:xfrm>
            <a:off x="5022675" y="138075"/>
            <a:ext cx="3788700" cy="48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="84dp"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="@string/step3"</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="@+id/step1"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42" name="Google Shape;54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idx="1" type="body"/>
          </p:nvPr>
        </p:nvSpPr>
        <p:spPr>
          <a:xfrm>
            <a:off x="720000" y="334625"/>
            <a:ext cx="3836700" cy="42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="@+id/step2"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="@+id/step5"</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="@string/step55"</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="@+id/step4"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="@+id/step6"</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48" name="Google Shape;548;p62"/>
          <p:cNvSpPr txBox="1"/>
          <p:nvPr>
            <p:ph idx="1" type="body"/>
          </p:nvPr>
        </p:nvSpPr>
        <p:spPr>
          <a:xfrm>
            <a:off x="4720625" y="359425"/>
            <a:ext cx="3703500" cy="42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android.view.Menu</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androidx.appcompat.widget.Toolbar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androidx.drawerlayout.widget.DrawerLayout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androidx.navigation.NavController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androidx.navigation.Navigation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androidx.navigation.ui.AppBarConfiguration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androidx.navigation.ui.NavigationUI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com.google.android.gms.auth.api.signin.GoogleSignInClient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com.google.android.material.navigation.NavigationView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NavigationActivity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AppBarConfiguration </a:t>
            </a:r>
            <a:r>
              <a:rPr lang="en" sz="1000">
                <a:solidFill>
                  <a:srgbClr val="9876AA"/>
                </a:solidFill>
                <a:highlight>
                  <a:srgbClr val="2B2B2B"/>
                </a:highlight>
                <a:latin typeface="Arial"/>
                <a:ea typeface="Arial"/>
                <a:cs typeface="Arial"/>
                <a:sym typeface="Arial"/>
              </a:rPr>
              <a:t>mAppBarConfiguration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GoogleSignInClient </a:t>
            </a:r>
            <a:r>
              <a:rPr lang="en" sz="1000">
                <a:solidFill>
                  <a:srgbClr val="9876AA"/>
                </a:solidFill>
                <a:highlight>
                  <a:srgbClr val="2B2B2B"/>
                </a:highlight>
                <a:latin typeface="Arial"/>
                <a:ea typeface="Arial"/>
                <a:cs typeface="Arial"/>
                <a:sym typeface="Arial"/>
              </a:rPr>
              <a:t>mGoogleSignInClient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49" name="Google Shape;54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3"/>
          <p:cNvSpPr txBox="1"/>
          <p:nvPr>
            <p:ph idx="1" type="body"/>
          </p:nvPr>
        </p:nvSpPr>
        <p:spPr>
          <a:xfrm>
            <a:off x="720000" y="470975"/>
            <a:ext cx="3836700" cy="40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i="1" lang="en" sz="1000">
                <a:solidFill>
                  <a:srgbClr val="9876AA"/>
                </a:solidFill>
                <a:highlight>
                  <a:srgbClr val="2B2B2B"/>
                </a:highlight>
                <a:latin typeface="Arial"/>
                <a:ea typeface="Arial"/>
                <a:cs typeface="Arial"/>
                <a:sym typeface="Arial"/>
              </a:rPr>
              <a:t>activity_navigation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Toolbar toolbar = findViewById(R.id.</a:t>
            </a:r>
            <a:r>
              <a:rPr i="1" lang="en" sz="1000">
                <a:solidFill>
                  <a:srgbClr val="9876AA"/>
                </a:solidFill>
                <a:highlight>
                  <a:srgbClr val="2B2B2B"/>
                </a:highlight>
                <a:latin typeface="Arial"/>
                <a:ea typeface="Arial"/>
                <a:cs typeface="Arial"/>
                <a:sym typeface="Arial"/>
              </a:rPr>
              <a:t>toolbar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setSupportActionBar(toolbar)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DrawerLayout drawer = findViewById(R.id.</a:t>
            </a:r>
            <a:r>
              <a:rPr i="1" lang="en" sz="1000">
                <a:solidFill>
                  <a:srgbClr val="9876AA"/>
                </a:solidFill>
                <a:highlight>
                  <a:srgbClr val="2B2B2B"/>
                </a:highlight>
                <a:latin typeface="Arial"/>
                <a:ea typeface="Arial"/>
                <a:cs typeface="Arial"/>
                <a:sym typeface="Arial"/>
              </a:rPr>
              <a:t>drawer_layout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NavigationView navigationView = findViewById(R.id.</a:t>
            </a:r>
            <a:r>
              <a:rPr i="1" lang="en" sz="1000">
                <a:solidFill>
                  <a:srgbClr val="9876AA"/>
                </a:solidFill>
                <a:highlight>
                  <a:srgbClr val="2B2B2B"/>
                </a:highlight>
                <a:latin typeface="Arial"/>
                <a:ea typeface="Arial"/>
                <a:cs typeface="Arial"/>
                <a:sym typeface="Arial"/>
              </a:rPr>
              <a:t>nav_view</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Passing each menu ID as a set of Ids because each</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 menu should be considered as top level destinations.</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AppBarConfiguration.Builder(</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R.id.</a:t>
            </a:r>
            <a:r>
              <a:rPr i="1" lang="en" sz="1000">
                <a:solidFill>
                  <a:srgbClr val="9876AA"/>
                </a:solidFill>
                <a:highlight>
                  <a:srgbClr val="2B2B2B"/>
                </a:highlight>
                <a:latin typeface="Arial"/>
                <a:ea typeface="Arial"/>
                <a:cs typeface="Arial"/>
                <a:sym typeface="Arial"/>
              </a:rPr>
              <a:t>nav_home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R.id.</a:t>
            </a:r>
            <a:r>
              <a:rPr i="1" lang="en" sz="1000">
                <a:solidFill>
                  <a:srgbClr val="9876AA"/>
                </a:solidFill>
                <a:highlight>
                  <a:srgbClr val="2B2B2B"/>
                </a:highlight>
                <a:latin typeface="Arial"/>
                <a:ea typeface="Arial"/>
                <a:cs typeface="Arial"/>
                <a:sym typeface="Arial"/>
              </a:rPr>
              <a:t>nav_books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R.id.</a:t>
            </a:r>
            <a:r>
              <a:rPr i="1" lang="en" sz="1000">
                <a:solidFill>
                  <a:srgbClr val="9876AA"/>
                </a:solidFill>
                <a:highlight>
                  <a:srgbClr val="2B2B2B"/>
                </a:highlight>
                <a:latin typeface="Arial"/>
                <a:ea typeface="Arial"/>
                <a:cs typeface="Arial"/>
                <a:sym typeface="Arial"/>
              </a:rPr>
              <a:t>nav_makenotes</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.setDrawerLayout(drawer)</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.build()</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NavController navController = Navigation.</a:t>
            </a:r>
            <a:r>
              <a:rPr i="1" lang="en" sz="1000">
                <a:solidFill>
                  <a:srgbClr val="A9B7C6"/>
                </a:solidFill>
                <a:highlight>
                  <a:srgbClr val="2B2B2B"/>
                </a:highlight>
                <a:latin typeface="Arial"/>
                <a:ea typeface="Arial"/>
                <a:cs typeface="Arial"/>
                <a:sym typeface="Arial"/>
              </a:rPr>
              <a:t>findNavController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R.id.</a:t>
            </a:r>
            <a:r>
              <a:rPr i="1" lang="en" sz="1000">
                <a:solidFill>
                  <a:srgbClr val="9876AA"/>
                </a:solidFill>
                <a:highlight>
                  <a:srgbClr val="2B2B2B"/>
                </a:highlight>
                <a:latin typeface="Arial"/>
                <a:ea typeface="Arial"/>
                <a:cs typeface="Arial"/>
                <a:sym typeface="Arial"/>
              </a:rPr>
              <a:t>nav_host_fragment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NavigationUI.</a:t>
            </a:r>
            <a:r>
              <a:rPr i="1" lang="en" sz="1000">
                <a:solidFill>
                  <a:srgbClr val="A9B7C6"/>
                </a:solidFill>
                <a:highlight>
                  <a:srgbClr val="2B2B2B"/>
                </a:highlight>
                <a:latin typeface="Arial"/>
                <a:ea typeface="Arial"/>
                <a:cs typeface="Arial"/>
                <a:sym typeface="Arial"/>
              </a:rPr>
              <a:t>setupActionBarWithNavController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NavigationUI.</a:t>
            </a:r>
            <a:r>
              <a:rPr i="1" lang="en" sz="1000">
                <a:solidFill>
                  <a:srgbClr val="A9B7C6"/>
                </a:solidFill>
                <a:highlight>
                  <a:srgbClr val="2B2B2B"/>
                </a:highlight>
                <a:latin typeface="Arial"/>
                <a:ea typeface="Arial"/>
                <a:cs typeface="Arial"/>
                <a:sym typeface="Arial"/>
              </a:rPr>
              <a:t>setupWithNavController</a:t>
            </a:r>
            <a:r>
              <a:rPr lang="en" sz="1000">
                <a:solidFill>
                  <a:srgbClr val="A9B7C6"/>
                </a:solidFill>
                <a:highlight>
                  <a:srgbClr val="2B2B2B"/>
                </a:highlight>
                <a:latin typeface="Arial"/>
                <a:ea typeface="Arial"/>
                <a:cs typeface="Arial"/>
                <a:sym typeface="Arial"/>
              </a:rPr>
              <a:t>(navigationView</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//public void OpenSettings(View view)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  Intent intent = new Intent(this,SettingsActivity.class);</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//startActivity(intent);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endParaRPr/>
          </a:p>
        </p:txBody>
      </p:sp>
      <p:sp>
        <p:nvSpPr>
          <p:cNvPr id="555" name="Google Shape;55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4"/>
          <p:cNvSpPr txBox="1"/>
          <p:nvPr>
            <p:ph idx="1" type="body"/>
          </p:nvPr>
        </p:nvSpPr>
        <p:spPr>
          <a:xfrm>
            <a:off x="720000" y="260275"/>
            <a:ext cx="3836700" cy="4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boolean </a:t>
            </a:r>
            <a:r>
              <a:rPr lang="en" sz="1000">
                <a:solidFill>
                  <a:srgbClr val="FFC66D"/>
                </a:solidFill>
                <a:highlight>
                  <a:srgbClr val="2B2B2B"/>
                </a:highlight>
                <a:latin typeface="Arial"/>
                <a:ea typeface="Arial"/>
                <a:cs typeface="Arial"/>
                <a:sym typeface="Arial"/>
              </a:rPr>
              <a:t>onCreateOptionsMenu</a:t>
            </a:r>
            <a:r>
              <a:rPr lang="en" sz="1000">
                <a:solidFill>
                  <a:srgbClr val="A9B7C6"/>
                </a:solidFill>
                <a:highlight>
                  <a:srgbClr val="2B2B2B"/>
                </a:highlight>
                <a:latin typeface="Arial"/>
                <a:ea typeface="Arial"/>
                <a:cs typeface="Arial"/>
                <a:sym typeface="Arial"/>
              </a:rPr>
              <a:t>(Menu menu)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menu; this adds items to the action bar if it is present.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getMenuInflater().inflate(R.menu.</a:t>
            </a:r>
            <a:r>
              <a:rPr i="1" lang="en" sz="1000">
                <a:solidFill>
                  <a:srgbClr val="9876AA"/>
                </a:solidFill>
                <a:highlight>
                  <a:srgbClr val="2B2B2B"/>
                </a:highlight>
                <a:latin typeface="Arial"/>
                <a:ea typeface="Arial"/>
                <a:cs typeface="Arial"/>
                <a:sym typeface="Arial"/>
              </a:rPr>
              <a:t>navigation</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menu)</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true;</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boolean </a:t>
            </a:r>
            <a:r>
              <a:rPr lang="en" sz="1000">
                <a:solidFill>
                  <a:srgbClr val="FFC66D"/>
                </a:solidFill>
                <a:highlight>
                  <a:srgbClr val="2B2B2B"/>
                </a:highlight>
                <a:latin typeface="Arial"/>
                <a:ea typeface="Arial"/>
                <a:cs typeface="Arial"/>
                <a:sym typeface="Arial"/>
              </a:rPr>
              <a:t>onSupportNavigateUp</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NavController navController = Navigation.</a:t>
            </a:r>
            <a:r>
              <a:rPr i="1" lang="en" sz="1000">
                <a:solidFill>
                  <a:srgbClr val="A9B7C6"/>
                </a:solidFill>
                <a:highlight>
                  <a:srgbClr val="2B2B2B"/>
                </a:highlight>
                <a:latin typeface="Arial"/>
                <a:ea typeface="Arial"/>
                <a:cs typeface="Arial"/>
                <a:sym typeface="Arial"/>
              </a:rPr>
              <a:t>findNavController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R.id.</a:t>
            </a:r>
            <a:r>
              <a:rPr i="1" lang="en" sz="1000">
                <a:solidFill>
                  <a:srgbClr val="9876AA"/>
                </a:solidFill>
                <a:highlight>
                  <a:srgbClr val="2B2B2B"/>
                </a:highlight>
                <a:latin typeface="Arial"/>
                <a:ea typeface="Arial"/>
                <a:cs typeface="Arial"/>
                <a:sym typeface="Arial"/>
              </a:rPr>
              <a:t>nav_host_fragment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NavigationUI.</a:t>
            </a:r>
            <a:r>
              <a:rPr i="1" lang="en" sz="1000">
                <a:solidFill>
                  <a:srgbClr val="A9B7C6"/>
                </a:solidFill>
                <a:highlight>
                  <a:srgbClr val="2B2B2B"/>
                </a:highlight>
                <a:latin typeface="Arial"/>
                <a:ea typeface="Arial"/>
                <a:cs typeface="Arial"/>
                <a:sym typeface="Arial"/>
              </a:rPr>
              <a:t>navigateUp</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.onSupportNavigateUp()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61" name="Google Shape;561;p64"/>
          <p:cNvSpPr txBox="1"/>
          <p:nvPr>
            <p:ph idx="1" type="body"/>
          </p:nvPr>
        </p:nvSpPr>
        <p:spPr>
          <a:xfrm>
            <a:off x="4686100" y="309850"/>
            <a:ext cx="3738000" cy="42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&lt;androidx.drawerlayout.widget.DrawerLayout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="@+id/drawer_layout"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:fitsSystemWindows</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:openDrawer</a:t>
            </a:r>
            <a:r>
              <a:rPr lang="en" sz="1000">
                <a:solidFill>
                  <a:srgbClr val="6A8759"/>
                </a:solidFill>
                <a:highlight>
                  <a:srgbClr val="2B2B2B"/>
                </a:highlight>
                <a:latin typeface="Arial"/>
                <a:ea typeface="Arial"/>
                <a:cs typeface="Arial"/>
                <a:sym typeface="Arial"/>
              </a:rPr>
              <a:t>="start"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&lt;include</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layout</a:t>
            </a:r>
            <a:r>
              <a:rPr lang="en" sz="1000">
                <a:solidFill>
                  <a:srgbClr val="6A8759"/>
                </a:solidFill>
                <a:highlight>
                  <a:srgbClr val="2B2B2B"/>
                </a:highlight>
                <a:latin typeface="Arial"/>
                <a:ea typeface="Arial"/>
                <a:cs typeface="Arial"/>
                <a:sym typeface="Arial"/>
              </a:rPr>
              <a:t>="@layout/app_bar_main"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&lt;com.google.android.material.navigation.NavigationView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:layout_gravity</a:t>
            </a:r>
            <a:r>
              <a:rPr lang="en" sz="1000">
                <a:solidFill>
                  <a:srgbClr val="6A8759"/>
                </a:solidFill>
                <a:highlight>
                  <a:srgbClr val="2B2B2B"/>
                </a:highlight>
                <a:latin typeface="Arial"/>
                <a:ea typeface="Arial"/>
                <a:cs typeface="Arial"/>
                <a:sym typeface="Arial"/>
              </a:rPr>
              <a:t>="start"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:fitsSystemWindows</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:headerLayout</a:t>
            </a:r>
            <a:r>
              <a:rPr lang="en" sz="1000">
                <a:solidFill>
                  <a:srgbClr val="6A8759"/>
                </a:solidFill>
                <a:highlight>
                  <a:srgbClr val="2B2B2B"/>
                </a:highlight>
                <a:latin typeface="Arial"/>
                <a:ea typeface="Arial"/>
                <a:cs typeface="Arial"/>
                <a:sym typeface="Arial"/>
              </a:rPr>
              <a:t>="@layout/nav_header_main"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:menu</a:t>
            </a:r>
            <a:r>
              <a:rPr lang="en" sz="1000">
                <a:solidFill>
                  <a:srgbClr val="6A8759"/>
                </a:solidFill>
                <a:highlight>
                  <a:srgbClr val="2B2B2B"/>
                </a:highlight>
                <a:latin typeface="Arial"/>
                <a:ea typeface="Arial"/>
                <a:cs typeface="Arial"/>
                <a:sym typeface="Arial"/>
              </a:rPr>
              <a:t>="@menu/activity_main_drawer"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&lt;/androidx.drawerlayout.widget.DrawerLayout&gt;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62" name="Google Shape;56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5"/>
          <p:cNvSpPr txBox="1"/>
          <p:nvPr>
            <p:ph idx="1" type="body"/>
          </p:nvPr>
        </p:nvSpPr>
        <p:spPr>
          <a:xfrm>
            <a:off x="720000" y="557725"/>
            <a:ext cx="3664200" cy="4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Arial"/>
                <a:ea typeface="Arial"/>
                <a:cs typeface="Arial"/>
                <a:sym typeface="Arial"/>
              </a:rPr>
              <a:t>HOME FRAGMENT JAVA:</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com.appcodewithprachi.speech2isl.ui.books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BooksFragment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BooksViewModel </a:t>
            </a:r>
            <a:r>
              <a:rPr lang="en" sz="1000">
                <a:solidFill>
                  <a:srgbClr val="9876AA"/>
                </a:solidFill>
                <a:highlight>
                  <a:srgbClr val="2B2B2B"/>
                </a:highlight>
                <a:latin typeface="Arial"/>
                <a:ea typeface="Arial"/>
                <a:cs typeface="Arial"/>
                <a:sym typeface="Arial"/>
              </a:rPr>
              <a:t>booksViewModel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68" name="Google Shape;568;p65"/>
          <p:cNvSpPr txBox="1"/>
          <p:nvPr>
            <p:ph idx="1" type="body"/>
          </p:nvPr>
        </p:nvSpPr>
        <p:spPr>
          <a:xfrm>
            <a:off x="4759800" y="520550"/>
            <a:ext cx="3664200" cy="40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booksViewModel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i="1" lang="en" sz="1000">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).get(BooksViewModel.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i="1" lang="en" sz="1000">
                <a:solidFill>
                  <a:srgbClr val="9876AA"/>
                </a:solidFill>
                <a:highlight>
                  <a:srgbClr val="2B2B2B"/>
                </a:highlight>
                <a:latin typeface="Arial"/>
                <a:ea typeface="Arial"/>
                <a:cs typeface="Arial"/>
                <a:sym typeface="Arial"/>
              </a:rPr>
              <a:t>fragment_books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i="1" lang="en" sz="1000">
                <a:solidFill>
                  <a:srgbClr val="9876AA"/>
                </a:solidFill>
                <a:highlight>
                  <a:srgbClr val="2B2B2B"/>
                </a:highlight>
                <a:latin typeface="Arial"/>
                <a:ea typeface="Arial"/>
                <a:cs typeface="Arial"/>
                <a:sym typeface="Arial"/>
              </a:rPr>
              <a:t>text_books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booksViewModel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69" name="Google Shape;56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6"/>
          <p:cNvSpPr txBox="1"/>
          <p:nvPr>
            <p:ph idx="1" type="body"/>
          </p:nvPr>
        </p:nvSpPr>
        <p:spPr>
          <a:xfrm>
            <a:off x="720000" y="470975"/>
            <a:ext cx="3871200" cy="42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=".ui.books.BooksFragment"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="@+id/text_books"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="Books"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75" name="Google Shape;575;p66"/>
          <p:cNvSpPr txBox="1"/>
          <p:nvPr>
            <p:ph idx="1" type="body"/>
          </p:nvPr>
        </p:nvSpPr>
        <p:spPr>
          <a:xfrm>
            <a:off x="4910500" y="470975"/>
            <a:ext cx="3952500" cy="42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="0.097"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="@+id/imagebook"</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="@drawable/bookimages"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="0.496"</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="@+id/text_books"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="@+id/textView3"</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="Nothing to show here right now!"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="@+id/imagebook"</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="0.234"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76" name="Google Shape;57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720000" y="742075"/>
            <a:ext cx="3456900" cy="3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FRAGMENT 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com.appcodewithprachi.speech2isl.ui.home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82" name="Google Shape;582;p67"/>
          <p:cNvSpPr txBox="1"/>
          <p:nvPr>
            <p:ph idx="1" type="body"/>
          </p:nvPr>
        </p:nvSpPr>
        <p:spPr>
          <a:xfrm>
            <a:off x="4841450" y="742175"/>
            <a:ext cx="3582600" cy="3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HomeFragment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HomeViewModel </a:t>
            </a:r>
            <a:r>
              <a:rPr lang="en" sz="1000">
                <a:solidFill>
                  <a:srgbClr val="9876AA"/>
                </a:solidFill>
                <a:highlight>
                  <a:srgbClr val="2B2B2B"/>
                </a:highlight>
                <a:latin typeface="Arial"/>
                <a:ea typeface="Arial"/>
                <a:cs typeface="Arial"/>
                <a:sym typeface="Arial"/>
              </a:rPr>
              <a:t>homeViewModel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homeViewModel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i="1" lang="en" sz="1000">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).get(HomeViewModel.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i="1" lang="en" sz="1000">
                <a:solidFill>
                  <a:srgbClr val="9876AA"/>
                </a:solidFill>
                <a:highlight>
                  <a:srgbClr val="2B2B2B"/>
                </a:highlight>
                <a:latin typeface="Arial"/>
                <a:ea typeface="Arial"/>
                <a:cs typeface="Arial"/>
                <a:sym typeface="Arial"/>
              </a:rPr>
              <a:t>fragment_home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i="1" lang="en" sz="1000">
                <a:solidFill>
                  <a:srgbClr val="9876AA"/>
                </a:solidFill>
                <a:highlight>
                  <a:srgbClr val="2B2B2B"/>
                </a:highlight>
                <a:latin typeface="Arial"/>
                <a:ea typeface="Arial"/>
                <a:cs typeface="Arial"/>
                <a:sym typeface="Arial"/>
              </a:rPr>
              <a:t>text_home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homeViewModel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583" name="Google Shape;58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idx="1" type="body"/>
          </p:nvPr>
        </p:nvSpPr>
        <p:spPr>
          <a:xfrm>
            <a:off x="720063" y="421400"/>
            <a:ext cx="3836700" cy="4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=".ui.home.HomeFragment"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="@+id/text_home"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="Home"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89" name="Google Shape;589;p68"/>
          <p:cNvSpPr txBox="1"/>
          <p:nvPr>
            <p:ph idx="1" type="body"/>
          </p:nvPr>
        </p:nvSpPr>
        <p:spPr>
          <a:xfrm>
            <a:off x="4936438" y="421375"/>
            <a:ext cx="3487500" cy="4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MAKENOTES FRAGMENT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com.appcodewithprachi.speech2isl.ui.makenotes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90" name="Google Shape;59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68"/>
          <p:cNvSpPr txBox="1"/>
          <p:nvPr>
            <p:ph idx="1" type="body"/>
          </p:nvPr>
        </p:nvSpPr>
        <p:spPr>
          <a:xfrm>
            <a:off x="720050" y="421388"/>
            <a:ext cx="3836700" cy="4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=".ui.home.HomeFragment"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="@+id/text_home"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="Home"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92" name="Google Shape;592;p68"/>
          <p:cNvSpPr txBox="1"/>
          <p:nvPr>
            <p:ph idx="1" type="body"/>
          </p:nvPr>
        </p:nvSpPr>
        <p:spPr>
          <a:xfrm>
            <a:off x="4936450" y="421388"/>
            <a:ext cx="3487500" cy="4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MAKENOTES FRAGMENT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com.appcodewithprachi.speech2isl.ui.makenotes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9"/>
          <p:cNvSpPr txBox="1"/>
          <p:nvPr>
            <p:ph idx="1" type="body"/>
          </p:nvPr>
        </p:nvSpPr>
        <p:spPr>
          <a:xfrm>
            <a:off x="720000" y="284800"/>
            <a:ext cx="3759000" cy="42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a:t>
            </a:r>
            <a:r>
              <a:rPr lang="en" sz="1000">
                <a:solidFill>
                  <a:srgbClr val="CC7832"/>
                </a:solidFill>
                <a:highlight>
                  <a:srgbClr val="2B2B2B"/>
                </a:highlight>
                <a:latin typeface="Arial"/>
                <a:ea typeface="Arial"/>
                <a:cs typeface="Arial"/>
                <a:sym typeface="Arial"/>
              </a:rPr>
              <a:t>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MakenotesFragment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MakenotesViewModel </a:t>
            </a:r>
            <a:r>
              <a:rPr lang="en" sz="1000">
                <a:solidFill>
                  <a:srgbClr val="9876AA"/>
                </a:solidFill>
                <a:highlight>
                  <a:srgbClr val="2B2B2B"/>
                </a:highlight>
                <a:latin typeface="Arial"/>
                <a:ea typeface="Arial"/>
                <a:cs typeface="Arial"/>
                <a:sym typeface="Arial"/>
              </a:rPr>
              <a:t>makenotesViewModel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makenotesViewModel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i="1" lang="en" sz="1000">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).get(MakenotesViewModel.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i="1" lang="en" sz="1000">
                <a:solidFill>
                  <a:srgbClr val="9876AA"/>
                </a:solidFill>
                <a:highlight>
                  <a:srgbClr val="2B2B2B"/>
                </a:highlight>
                <a:latin typeface="Arial"/>
                <a:ea typeface="Arial"/>
                <a:cs typeface="Arial"/>
                <a:sym typeface="Arial"/>
              </a:rPr>
              <a:t>fragment_makenotes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i="1" lang="en" sz="1000">
                <a:solidFill>
                  <a:srgbClr val="9876AA"/>
                </a:solidFill>
                <a:highlight>
                  <a:srgbClr val="2B2B2B"/>
                </a:highlight>
                <a:latin typeface="Arial"/>
                <a:ea typeface="Arial"/>
                <a:cs typeface="Arial"/>
                <a:sym typeface="Arial"/>
              </a:rPr>
              <a:t>text_makenotes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makenotesViewModel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598" name="Google Shape;598;p69"/>
          <p:cNvSpPr txBox="1"/>
          <p:nvPr>
            <p:ph idx="1" type="body"/>
          </p:nvPr>
        </p:nvSpPr>
        <p:spPr>
          <a:xfrm>
            <a:off x="4798300" y="284875"/>
            <a:ext cx="3625800" cy="42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=".ui.makenotes.MakenotesFragment"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="@+id/text_makenotes"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="Make Notes"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="0.068"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599" name="Google Shape;59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0"/>
          <p:cNvSpPr txBox="1"/>
          <p:nvPr>
            <p:ph idx="1" type="body"/>
          </p:nvPr>
        </p:nvSpPr>
        <p:spPr>
          <a:xfrm>
            <a:off x="720000" y="181075"/>
            <a:ext cx="4138800" cy="43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="@+id/imageNotes"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="318dp"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="230dp"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="@drawable/notesimages"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="@+id/text_makenotes"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="Nothing to show here right now...... "</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="@+id/imageNotes"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="0.233"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605" name="Google Shape;605;p70"/>
          <p:cNvSpPr txBox="1"/>
          <p:nvPr>
            <p:ph idx="1" type="body"/>
          </p:nvPr>
        </p:nvSpPr>
        <p:spPr>
          <a:xfrm>
            <a:off x="5488700" y="181225"/>
            <a:ext cx="3305400" cy="43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Nav_header_main.xml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="@dimen/nav_header_height"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="#199C28"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:gravity</a:t>
            </a:r>
            <a:r>
              <a:rPr lang="en" sz="1000">
                <a:solidFill>
                  <a:srgbClr val="6A8759"/>
                </a:solidFill>
                <a:highlight>
                  <a:srgbClr val="2B2B2B"/>
                </a:highlight>
                <a:latin typeface="Arial"/>
                <a:ea typeface="Arial"/>
                <a:cs typeface="Arial"/>
                <a:sym typeface="Arial"/>
              </a:rPr>
              <a:t>="bottom"</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:orientation</a:t>
            </a:r>
            <a:r>
              <a:rPr lang="en" sz="1000">
                <a:solidFill>
                  <a:srgbClr val="6A8759"/>
                </a:solidFill>
                <a:highlight>
                  <a:srgbClr val="2B2B2B"/>
                </a:highlight>
                <a:latin typeface="Arial"/>
                <a:ea typeface="Arial"/>
                <a:cs typeface="Arial"/>
                <a:sym typeface="Arial"/>
              </a:rPr>
              <a:t>="vertical"</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:paddingRight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:paddingBottom</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:theme</a:t>
            </a:r>
            <a:r>
              <a:rPr lang="en" sz="1000">
                <a:solidFill>
                  <a:srgbClr val="6A8759"/>
                </a:solidFill>
                <a:highlight>
                  <a:srgbClr val="2B2B2B"/>
                </a:highlight>
                <a:latin typeface="Arial"/>
                <a:ea typeface="Arial"/>
                <a:cs typeface="Arial"/>
                <a:sym typeface="Arial"/>
              </a:rPr>
              <a:t>="@style/ThemeOverlay.AppCompat.Dark"</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06" name="Google Shape;60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77775" y="68100"/>
            <a:ext cx="3405300" cy="927600"/>
          </a:xfrm>
          <a:prstGeom prst="rect">
            <a:avLst/>
          </a:prstGeom>
          <a:solidFill>
            <a:schemeClr val="accent2"/>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About our framework:-</a:t>
            </a:r>
            <a:endParaRPr>
              <a:solidFill>
                <a:srgbClr val="000000"/>
              </a:solidFill>
            </a:endParaRPr>
          </a:p>
        </p:txBody>
      </p:sp>
      <p:sp>
        <p:nvSpPr>
          <p:cNvPr id="152" name="Google Shape;152;p26"/>
          <p:cNvSpPr txBox="1"/>
          <p:nvPr/>
        </p:nvSpPr>
        <p:spPr>
          <a:xfrm>
            <a:off x="6859163" y="4346625"/>
            <a:ext cx="1512300" cy="6156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Split Screen on phone</a:t>
            </a:r>
            <a:endParaRPr/>
          </a:p>
        </p:txBody>
      </p:sp>
      <p:sp>
        <p:nvSpPr>
          <p:cNvPr id="153" name="Google Shape;153;p26"/>
          <p:cNvSpPr/>
          <p:nvPr/>
        </p:nvSpPr>
        <p:spPr>
          <a:xfrm>
            <a:off x="6470350" y="193875"/>
            <a:ext cx="2411100" cy="408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6"/>
          <p:cNvPicPr preferRelativeResize="0"/>
          <p:nvPr/>
        </p:nvPicPr>
        <p:blipFill>
          <a:blip r:embed="rId3">
            <a:alphaModFix/>
          </a:blip>
          <a:stretch>
            <a:fillRect/>
          </a:stretch>
        </p:blipFill>
        <p:spPr>
          <a:xfrm>
            <a:off x="6470350" y="508991"/>
            <a:ext cx="2411100" cy="2046611"/>
          </a:xfrm>
          <a:prstGeom prst="rect">
            <a:avLst/>
          </a:prstGeom>
          <a:noFill/>
          <a:ln>
            <a:noFill/>
          </a:ln>
        </p:spPr>
      </p:pic>
      <p:pic>
        <p:nvPicPr>
          <p:cNvPr id="155" name="Google Shape;155;p26"/>
          <p:cNvPicPr preferRelativeResize="0"/>
          <p:nvPr/>
        </p:nvPicPr>
        <p:blipFill>
          <a:blip r:embed="rId4">
            <a:alphaModFix/>
          </a:blip>
          <a:stretch>
            <a:fillRect/>
          </a:stretch>
        </p:blipFill>
        <p:spPr>
          <a:xfrm>
            <a:off x="6800925" y="2622682"/>
            <a:ext cx="1628775" cy="1656868"/>
          </a:xfrm>
          <a:prstGeom prst="rect">
            <a:avLst/>
          </a:prstGeom>
          <a:noFill/>
          <a:ln>
            <a:noFill/>
          </a:ln>
        </p:spPr>
      </p:pic>
      <p:cxnSp>
        <p:nvCxnSpPr>
          <p:cNvPr id="156" name="Google Shape;156;p26"/>
          <p:cNvCxnSpPr/>
          <p:nvPr/>
        </p:nvCxnSpPr>
        <p:spPr>
          <a:xfrm rot="10800000">
            <a:off x="5752750" y="1227936"/>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6"/>
          <p:cNvCxnSpPr/>
          <p:nvPr/>
        </p:nvCxnSpPr>
        <p:spPr>
          <a:xfrm flipH="1">
            <a:off x="5820188" y="3261855"/>
            <a:ext cx="710400" cy="1140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p26"/>
          <p:cNvSpPr txBox="1"/>
          <p:nvPr/>
        </p:nvSpPr>
        <p:spPr>
          <a:xfrm>
            <a:off x="4388050" y="995550"/>
            <a:ext cx="1364700" cy="400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User’s Video</a:t>
            </a:r>
            <a:endParaRPr/>
          </a:p>
        </p:txBody>
      </p:sp>
      <p:sp>
        <p:nvSpPr>
          <p:cNvPr id="159" name="Google Shape;159;p26"/>
          <p:cNvSpPr txBox="1"/>
          <p:nvPr/>
        </p:nvSpPr>
        <p:spPr>
          <a:xfrm>
            <a:off x="4568000" y="2645750"/>
            <a:ext cx="1252200" cy="12621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 translating the video’s audio to ISL in real time</a:t>
            </a:r>
            <a:endParaRPr/>
          </a:p>
        </p:txBody>
      </p:sp>
      <p:sp>
        <p:nvSpPr>
          <p:cNvPr id="160" name="Google Shape;160;p26"/>
          <p:cNvSpPr txBox="1"/>
          <p:nvPr/>
        </p:nvSpPr>
        <p:spPr>
          <a:xfrm>
            <a:off x="377775" y="1154400"/>
            <a:ext cx="3136200" cy="2924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rchitects Daughter"/>
                <a:ea typeface="Architects Daughter"/>
                <a:cs typeface="Architects Daughter"/>
                <a:sym typeface="Architects Daughter"/>
              </a:rPr>
              <a:t>Our app works in split screen mode.</a:t>
            </a:r>
            <a:endParaRPr sz="1800">
              <a:latin typeface="Architects Daughter"/>
              <a:ea typeface="Architects Daughter"/>
              <a:cs typeface="Architects Daughter"/>
              <a:sym typeface="Architects Daughter"/>
            </a:endParaRPr>
          </a:p>
          <a:p>
            <a:pPr indent="0" lvl="0" marL="0" rtl="0" algn="l">
              <a:spcBef>
                <a:spcPts val="0"/>
              </a:spcBef>
              <a:spcAft>
                <a:spcPts val="0"/>
              </a:spcAft>
              <a:buNone/>
            </a:pPr>
            <a:r>
              <a:rPr lang="en" sz="1800">
                <a:latin typeface="Architects Daughter"/>
                <a:ea typeface="Architects Daughter"/>
                <a:cs typeface="Architects Daughter"/>
                <a:sym typeface="Architects Daughter"/>
              </a:rPr>
              <a:t>As shown in the figure, the above part is the user’s video (for eg: online lectures) and below it is our app which is translating the audio from the video to ISL in real time. </a:t>
            </a:r>
            <a:endParaRPr sz="1800">
              <a:latin typeface="Architects Daughter"/>
              <a:ea typeface="Architects Daughter"/>
              <a:cs typeface="Architects Daughter"/>
              <a:sym typeface="Architects Daughter"/>
            </a:endParaRPr>
          </a:p>
          <a:p>
            <a:pPr indent="0" lvl="0" marL="0" rtl="0" algn="l">
              <a:spcBef>
                <a:spcPts val="0"/>
              </a:spcBef>
              <a:spcAft>
                <a:spcPts val="0"/>
              </a:spcAft>
              <a:buNone/>
            </a:pPr>
            <a:r>
              <a:t/>
            </a:r>
            <a:endParaRPr sz="1600">
              <a:latin typeface="Architects Daughter"/>
              <a:ea typeface="Architects Daughter"/>
              <a:cs typeface="Architects Daughter"/>
              <a:sym typeface="Architects Daughter"/>
            </a:endParaRPr>
          </a:p>
        </p:txBody>
      </p:sp>
      <p:sp>
        <p:nvSpPr>
          <p:cNvPr id="161" name="Google Shape;16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1"/>
          <p:cNvSpPr txBox="1"/>
          <p:nvPr>
            <p:ph idx="1" type="body"/>
          </p:nvPr>
        </p:nvSpPr>
        <p:spPr>
          <a:xfrm>
            <a:off x="720000" y="155350"/>
            <a:ext cx="4052400" cy="44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="@dimen/nav_header_vertical_spacing"</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="S2ISL"</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:textAppearance</a:t>
            </a:r>
            <a:r>
              <a:rPr lang="en" sz="1000">
                <a:solidFill>
                  <a:srgbClr val="6A8759"/>
                </a:solidFill>
                <a:highlight>
                  <a:srgbClr val="2B2B2B"/>
                </a:highlight>
                <a:latin typeface="Arial"/>
                <a:ea typeface="Arial"/>
                <a:cs typeface="Arial"/>
                <a:sym typeface="Arial"/>
              </a:rPr>
              <a:t>="@style/TextAppearance.AppCompat.Body1"</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="@+id/imageView"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="98dp"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="73dp"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="24dp"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="@drawable/logoisl"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612" name="Google Shape;612;p71"/>
          <p:cNvSpPr txBox="1"/>
          <p:nvPr>
            <p:ph idx="1" type="body"/>
          </p:nvPr>
        </p:nvSpPr>
        <p:spPr>
          <a:xfrm>
            <a:off x="5048575" y="155350"/>
            <a:ext cx="4169400" cy="44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App_bar_mai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&lt;androidx.coordinatorlayout.widget.CoordinatorLayout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=".NavigationActivity"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&lt;com.google.android.material.appbar.AppBarLayout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:theme</a:t>
            </a:r>
            <a:r>
              <a:rPr lang="en" sz="1000">
                <a:solidFill>
                  <a:srgbClr val="6A8759"/>
                </a:solidFill>
                <a:highlight>
                  <a:srgbClr val="2B2B2B"/>
                </a:highlight>
                <a:latin typeface="Arial"/>
                <a:ea typeface="Arial"/>
                <a:cs typeface="Arial"/>
                <a:sym typeface="Arial"/>
              </a:rPr>
              <a:t>="@style/AppTheme.AppBarOverlay"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&lt;androidx.appcompat.widget.Toolbar</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="@+id/toolbar"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="?attr/actionBarSize"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="#199C28"</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:popupTheme</a:t>
            </a:r>
            <a:r>
              <a:rPr lang="en" sz="1000">
                <a:solidFill>
                  <a:srgbClr val="6A8759"/>
                </a:solidFill>
                <a:highlight>
                  <a:srgbClr val="2B2B2B"/>
                </a:highlight>
                <a:latin typeface="Arial"/>
                <a:ea typeface="Arial"/>
                <a:cs typeface="Arial"/>
                <a:sym typeface="Arial"/>
              </a:rPr>
              <a:t>="@style/AppTheme.PopupOverlay"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&lt;/com.google.android.material.appbar.AppBarLayout&gt;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&lt;include </a:t>
            </a:r>
            <a:r>
              <a:rPr lang="en" sz="1000">
                <a:solidFill>
                  <a:srgbClr val="BABABA"/>
                </a:solidFill>
                <a:highlight>
                  <a:srgbClr val="2B2B2B"/>
                </a:highlight>
                <a:latin typeface="Arial"/>
                <a:ea typeface="Arial"/>
                <a:cs typeface="Arial"/>
                <a:sym typeface="Arial"/>
              </a:rPr>
              <a:t>layout</a:t>
            </a:r>
            <a:r>
              <a:rPr lang="en" sz="1000">
                <a:solidFill>
                  <a:srgbClr val="6A8759"/>
                </a:solidFill>
                <a:highlight>
                  <a:srgbClr val="2B2B2B"/>
                </a:highlight>
                <a:latin typeface="Arial"/>
                <a:ea typeface="Arial"/>
                <a:cs typeface="Arial"/>
                <a:sym typeface="Arial"/>
              </a:rPr>
              <a:t>="@layout/content_main"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&lt;/androidx.coordinatorlayout.widget.CoordinatorLayout&gt;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13" name="Google Shape;613;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2"/>
          <p:cNvSpPr txBox="1"/>
          <p:nvPr>
            <p:ph idx="1" type="body"/>
          </p:nvPr>
        </p:nvSpPr>
        <p:spPr>
          <a:xfrm>
            <a:off x="720000" y="1152475"/>
            <a:ext cx="4035300" cy="3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Activity_main_drawer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&lt;menu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:showIn</a:t>
            </a:r>
            <a:r>
              <a:rPr lang="en" sz="1000">
                <a:solidFill>
                  <a:srgbClr val="6A8759"/>
                </a:solidFill>
                <a:highlight>
                  <a:srgbClr val="2B2B2B"/>
                </a:highlight>
                <a:latin typeface="Arial"/>
                <a:ea typeface="Arial"/>
                <a:cs typeface="Arial"/>
                <a:sym typeface="Arial"/>
              </a:rPr>
              <a:t>="navigation_view"</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&lt;group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:checkableBehavior</a:t>
            </a:r>
            <a:r>
              <a:rPr lang="en" sz="1000">
                <a:solidFill>
                  <a:srgbClr val="6A8759"/>
                </a:solidFill>
                <a:highlight>
                  <a:srgbClr val="2B2B2B"/>
                </a:highlight>
                <a:latin typeface="Arial"/>
                <a:ea typeface="Arial"/>
                <a:cs typeface="Arial"/>
                <a:sym typeface="Arial"/>
              </a:rPr>
              <a:t>="single"</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="@+id/nav_home"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="@drawable/ic_baseline_home_24"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="@string/menu_home"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="@+id/nav_books"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="@drawable/ic_baseline_notes_24"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="Books"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="@+id/nav_makenotes"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="@drawable/ic_baseline_library_books_24"</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="Make Notes"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&lt;/group&gt;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&lt;/menu&gt;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19" name="Google Shape;619;p72"/>
          <p:cNvSpPr txBox="1"/>
          <p:nvPr>
            <p:ph idx="1" type="body"/>
          </p:nvPr>
        </p:nvSpPr>
        <p:spPr>
          <a:xfrm>
            <a:off x="5074450" y="1152475"/>
            <a:ext cx="3349500" cy="3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Navigation.xml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&lt;menu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="@+id/action_profile"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:orderInCategory</a:t>
            </a:r>
            <a:r>
              <a:rPr lang="en" sz="1000">
                <a:solidFill>
                  <a:srgbClr val="6A8759"/>
                </a:solidFill>
                <a:highlight>
                  <a:srgbClr val="2B2B2B"/>
                </a:highlight>
                <a:latin typeface="Arial"/>
                <a:ea typeface="Arial"/>
                <a:cs typeface="Arial"/>
                <a:sym typeface="Arial"/>
              </a:rPr>
              <a:t>="100"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="Profile"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:showAsAction</a:t>
            </a:r>
            <a:r>
              <a:rPr lang="en" sz="1000">
                <a:solidFill>
                  <a:srgbClr val="6A8759"/>
                </a:solidFill>
                <a:highlight>
                  <a:srgbClr val="2B2B2B"/>
                </a:highlight>
                <a:latin typeface="Arial"/>
                <a:ea typeface="Arial"/>
                <a:cs typeface="Arial"/>
                <a:sym typeface="Arial"/>
              </a:rPr>
              <a:t>="never"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="@+id/action_settings"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:orderInCategory</a:t>
            </a:r>
            <a:r>
              <a:rPr lang="en" sz="1000">
                <a:solidFill>
                  <a:srgbClr val="6A8759"/>
                </a:solidFill>
                <a:highlight>
                  <a:srgbClr val="2B2B2B"/>
                </a:highlight>
                <a:latin typeface="Arial"/>
                <a:ea typeface="Arial"/>
                <a:cs typeface="Arial"/>
                <a:sym typeface="Arial"/>
              </a:rPr>
              <a:t>="100"</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="@string/action_settings"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:showAsAction</a:t>
            </a:r>
            <a:r>
              <a:rPr lang="en" sz="1000">
                <a:solidFill>
                  <a:srgbClr val="6A8759"/>
                </a:solidFill>
                <a:highlight>
                  <a:srgbClr val="2B2B2B"/>
                </a:highlight>
                <a:latin typeface="Arial"/>
                <a:ea typeface="Arial"/>
                <a:cs typeface="Arial"/>
                <a:sym typeface="Arial"/>
              </a:rPr>
              <a:t>="never"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&lt;/menu&gt;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20" name="Google Shape;62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3"/>
          <p:cNvSpPr txBox="1"/>
          <p:nvPr>
            <p:ph idx="1" type="body"/>
          </p:nvPr>
        </p:nvSpPr>
        <p:spPr>
          <a:xfrm>
            <a:off x="720000" y="458575"/>
            <a:ext cx="3664200" cy="43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CONVERTER 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android.net.Uri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android.speech.RecognizerIntent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android.widget.EditText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android.widget.ImageButton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android.widget.MediaController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android.widget.VideoView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java.util.ArrayList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import static </a:t>
            </a:r>
            <a:r>
              <a:rPr lang="en" sz="1000">
                <a:solidFill>
                  <a:srgbClr val="A9B7C6"/>
                </a:solidFill>
                <a:highlight>
                  <a:srgbClr val="2B2B2B"/>
                </a:highlight>
                <a:latin typeface="Arial"/>
                <a:ea typeface="Arial"/>
                <a:cs typeface="Arial"/>
                <a:sym typeface="Arial"/>
              </a:rPr>
              <a:t>android.app.Activity.RESULT_OK</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26" name="Google Shape;626;p73"/>
          <p:cNvSpPr txBox="1"/>
          <p:nvPr/>
        </p:nvSpPr>
        <p:spPr>
          <a:xfrm>
            <a:off x="3941275" y="0"/>
            <a:ext cx="10908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latin typeface="Fira Sans Condensed"/>
                <a:ea typeface="Fira Sans Condensed"/>
                <a:cs typeface="Fira Sans Condensed"/>
                <a:sym typeface="Fira Sans Condensed"/>
              </a:rPr>
              <a:t>MODULE 2</a:t>
            </a:r>
            <a:endParaRPr b="1">
              <a:highlight>
                <a:srgbClr val="FFFF00"/>
              </a:highlight>
              <a:latin typeface="Fira Sans Condensed"/>
              <a:ea typeface="Fira Sans Condensed"/>
              <a:cs typeface="Fira Sans Condensed"/>
              <a:sym typeface="Fira Sans Condensed"/>
            </a:endParaRPr>
          </a:p>
        </p:txBody>
      </p:sp>
      <p:sp>
        <p:nvSpPr>
          <p:cNvPr id="627" name="Google Shape;627;p73"/>
          <p:cNvSpPr txBox="1"/>
          <p:nvPr>
            <p:ph idx="1" type="body"/>
          </p:nvPr>
        </p:nvSpPr>
        <p:spPr>
          <a:xfrm>
            <a:off x="4759800" y="384225"/>
            <a:ext cx="3664200" cy="44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ConverterrFragment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//ImageButton speechButton;</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speechText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int </a:t>
            </a:r>
            <a:r>
              <a:rPr lang="en" sz="1000">
                <a:solidFill>
                  <a:srgbClr val="A9B7C6"/>
                </a:solidFill>
                <a:highlight>
                  <a:srgbClr val="2B2B2B"/>
                </a:highlight>
                <a:latin typeface="Arial"/>
                <a:ea typeface="Arial"/>
                <a:cs typeface="Arial"/>
                <a:sym typeface="Arial"/>
              </a:rPr>
              <a:t>RECOGNIZER_RESULT = </a:t>
            </a:r>
            <a:r>
              <a:rPr lang="en" sz="1000">
                <a:solidFill>
                  <a:srgbClr val="6897BB"/>
                </a:solidFill>
                <a:highlight>
                  <a:srgbClr val="2B2B2B"/>
                </a:highlight>
                <a:latin typeface="Arial"/>
                <a:ea typeface="Arial"/>
                <a:cs typeface="Arial"/>
                <a:sym typeface="Arial"/>
              </a:rPr>
              <a:t>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TODO: Rename parameter arguments, choose names that match</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 the fragment initialization parameters, e.g. ARG_ITEM_NUMBER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ARG_PARAM1 =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ARG_PARAM2 =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TODO: Rename and change types of parameters</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ConverterrFragment()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i="1" lang="en" sz="1000">
                <a:solidFill>
                  <a:srgbClr val="629755"/>
                </a:solidFill>
                <a:highlight>
                  <a:srgbClr val="2B2B2B"/>
                </a:highlight>
                <a:latin typeface="Arial"/>
                <a:ea typeface="Arial"/>
                <a:cs typeface="Arial"/>
                <a:sym typeface="Arial"/>
              </a:rPr>
              <a: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Use this factory method to create a new instance of</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this fragment using the provided parameters.</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629755"/>
                </a:solidFill>
                <a:highlight>
                  <a:srgbClr val="2B2B2B"/>
                </a:highlight>
                <a:latin typeface="Arial"/>
                <a:ea typeface="Arial"/>
                <a:cs typeface="Arial"/>
                <a:sym typeface="Arial"/>
              </a:rPr>
              <a:t>param1 Parameter 1.</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@param </a:t>
            </a:r>
            <a:r>
              <a:rPr i="1" lang="en" sz="1000">
                <a:solidFill>
                  <a:srgbClr val="629755"/>
                </a:solidFill>
                <a:highlight>
                  <a:srgbClr val="2B2B2B"/>
                </a:highlight>
                <a:latin typeface="Arial"/>
                <a:ea typeface="Arial"/>
                <a:cs typeface="Arial"/>
                <a:sym typeface="Arial"/>
              </a:rPr>
              <a:t>param2 Parameter 2.</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 </a:t>
            </a:r>
            <a:r>
              <a:rPr b="1" i="1" lang="en" sz="1000">
                <a:solidFill>
                  <a:srgbClr val="629755"/>
                </a:solidFill>
                <a:highlight>
                  <a:srgbClr val="2B2B2B"/>
                </a:highlight>
                <a:latin typeface="Arial"/>
                <a:ea typeface="Arial"/>
                <a:cs typeface="Arial"/>
                <a:sym typeface="Arial"/>
              </a:rPr>
              <a:t>@return </a:t>
            </a:r>
            <a:r>
              <a:rPr i="1" lang="en" sz="1000">
                <a:solidFill>
                  <a:srgbClr val="629755"/>
                </a:solidFill>
                <a:highlight>
                  <a:srgbClr val="2B2B2B"/>
                </a:highlight>
                <a:latin typeface="Arial"/>
                <a:ea typeface="Arial"/>
                <a:cs typeface="Arial"/>
                <a:sym typeface="Arial"/>
              </a:rPr>
              <a:t>A new instance of fragment ConverterrFragment.</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28" name="Google Shape;62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4"/>
          <p:cNvSpPr txBox="1"/>
          <p:nvPr>
            <p:ph idx="1" type="body"/>
          </p:nvPr>
        </p:nvSpPr>
        <p:spPr>
          <a:xfrm>
            <a:off x="720000" y="112200"/>
            <a:ext cx="4173300" cy="4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solidFill>
                <a:srgbClr val="629755"/>
              </a:solidFill>
              <a:highlight>
                <a:srgbClr val="2B2B2B"/>
              </a:highlight>
              <a:latin typeface="Arial"/>
              <a:ea typeface="Arial"/>
              <a:cs typeface="Arial"/>
              <a:sym typeface="Arial"/>
            </a:endParaRPr>
          </a:p>
          <a:p>
            <a:pPr indent="0" lvl="0" marL="0" rtl="0" algn="l">
              <a:spcBef>
                <a:spcPts val="0"/>
              </a:spcBef>
              <a:spcAft>
                <a:spcPts val="0"/>
              </a:spcAft>
              <a:buNone/>
            </a:pPr>
            <a:r>
              <a:rPr i="1" lang="en" sz="1000">
                <a:solidFill>
                  <a:srgbClr val="629755"/>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ConverterrFragment newInstance(String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ConverterrFragment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ConverterrFragment()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onCreate(Bundle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mParam1 = getArguments().getString(ARG_PARAM1)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mParam2 = getArguments().getString(ARG_PARAM2)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//@Override</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onCreateView(LayoutInflater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View root = inflater.inflate(R.layout.fragment_converterr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VideoView signlangvideo = root.findViewById(R.id.signlanguageview)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signlangvideo.setMediaController(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MediaController(getContext()))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634" name="Google Shape;63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5"/>
          <p:cNvSpPr txBox="1"/>
          <p:nvPr>
            <p:ph idx="1" type="body"/>
          </p:nvPr>
        </p:nvSpPr>
        <p:spPr>
          <a:xfrm>
            <a:off x="720000" y="322250"/>
            <a:ext cx="7704000" cy="44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Uri video = Uri.parse(</a:t>
            </a:r>
            <a:r>
              <a:rPr lang="en" sz="1000">
                <a:solidFill>
                  <a:srgbClr val="6A8759"/>
                </a:solidFill>
                <a:highlight>
                  <a:srgbClr val="2B2B2B"/>
                </a:highlight>
                <a:latin typeface="Arial"/>
                <a:ea typeface="Arial"/>
                <a:cs typeface="Arial"/>
                <a:sym typeface="Arial"/>
              </a:rPr>
              <a:t>"android.resource://" </a:t>
            </a:r>
            <a:r>
              <a:rPr lang="en" sz="1000">
                <a:solidFill>
                  <a:srgbClr val="A9B7C6"/>
                </a:solidFill>
                <a:highlight>
                  <a:srgbClr val="2B2B2B"/>
                </a:highlight>
                <a:latin typeface="Arial"/>
                <a:ea typeface="Arial"/>
                <a:cs typeface="Arial"/>
                <a:sym typeface="Arial"/>
              </a:rPr>
              <a:t>+ getContext().getPackageName() + </a:t>
            </a:r>
            <a:r>
              <a:rPr lang="en" sz="1000">
                <a:solidFill>
                  <a:srgbClr val="6A8759"/>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 R.raw.onetoninesignlangvideo)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signlangvideo.setVideoURI(video)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//signlangvideo.start();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 Inflate the layout for this fragment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ImageButton speechButton = (ImageButton) root.findViewById(R.id.imageButtonspeech)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speechText = (EditText) root.findViewById(R.id.text)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speechButton.setOnClickListener(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onClick(View view)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Intent speechIntent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Intent(RecognizerIntent.ACTION_RECOGNIZE_SPEECH)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speechIntent.putExtra(RecognizerIntent.EXTRA_LANGUAGE_MODEL</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RecognizerIntent.LANGUAGE_MODEL_FREE_FORM)</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speechIntent.putExtra(RecognizerIntent.EXTRA_PROMPT</a:t>
            </a:r>
            <a:r>
              <a:rPr lang="en" sz="1000">
                <a:solidFill>
                  <a:srgbClr val="CC7832"/>
                </a:solidFill>
                <a:highlight>
                  <a:srgbClr val="2B2B2B"/>
                </a:highlight>
                <a:latin typeface="Arial"/>
                <a:ea typeface="Arial"/>
                <a:cs typeface="Arial"/>
                <a:sym typeface="Arial"/>
              </a:rPr>
              <a:t>,</a:t>
            </a:r>
            <a:r>
              <a:rPr lang="en" sz="1000">
                <a:solidFill>
                  <a:srgbClr val="6A8759"/>
                </a:solidFill>
                <a:highlight>
                  <a:srgbClr val="2B2B2B"/>
                </a:highlight>
                <a:latin typeface="Arial"/>
                <a:ea typeface="Arial"/>
                <a:cs typeface="Arial"/>
                <a:sym typeface="Arial"/>
              </a:rPr>
              <a:t>"Speech to ISL"</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startActivityForResult(speechIntent</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RECOGNIZER_RESULT)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from here the text will be transfered to a deep learning model which translate text to Indian sign language</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onActivityResult(</a:t>
            </a:r>
            <a:r>
              <a:rPr lang="en" sz="1000">
                <a:solidFill>
                  <a:srgbClr val="CC7832"/>
                </a:solidFill>
                <a:highlight>
                  <a:srgbClr val="2B2B2B"/>
                </a:highlight>
                <a:latin typeface="Arial"/>
                <a:ea typeface="Arial"/>
                <a:cs typeface="Arial"/>
                <a:sym typeface="Arial"/>
              </a:rPr>
              <a:t>int </a:t>
            </a:r>
            <a:r>
              <a:rPr lang="en" sz="1000">
                <a:solidFill>
                  <a:srgbClr val="A9B7C6"/>
                </a:solidFill>
                <a:highlight>
                  <a:srgbClr val="2B2B2B"/>
                </a:highlight>
                <a:latin typeface="Arial"/>
                <a:ea typeface="Arial"/>
                <a:cs typeface="Arial"/>
                <a:sym typeface="Arial"/>
              </a:rPr>
              <a:t>requestCode</a:t>
            </a:r>
            <a:r>
              <a:rPr lang="en" sz="1000">
                <a:solidFill>
                  <a:srgbClr val="CC7832"/>
                </a:solidFill>
                <a:highlight>
                  <a:srgbClr val="2B2B2B"/>
                </a:highlight>
                <a:latin typeface="Arial"/>
                <a:ea typeface="Arial"/>
                <a:cs typeface="Arial"/>
                <a:sym typeface="Arial"/>
              </a:rPr>
              <a:t>, int </a:t>
            </a:r>
            <a:r>
              <a:rPr lang="en" sz="1000">
                <a:solidFill>
                  <a:srgbClr val="A9B7C6"/>
                </a:solidFill>
                <a:highlight>
                  <a:srgbClr val="2B2B2B"/>
                </a:highlight>
                <a:latin typeface="Arial"/>
                <a:ea typeface="Arial"/>
                <a:cs typeface="Arial"/>
                <a:sym typeface="Arial"/>
              </a:rPr>
              <a:t>resultCode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@Nullable Intent data)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if </a:t>
            </a:r>
            <a:r>
              <a:rPr lang="en" sz="1000">
                <a:solidFill>
                  <a:srgbClr val="A9B7C6"/>
                </a:solidFill>
                <a:highlight>
                  <a:srgbClr val="2B2B2B"/>
                </a:highlight>
                <a:latin typeface="Arial"/>
                <a:ea typeface="Arial"/>
                <a:cs typeface="Arial"/>
                <a:sym typeface="Arial"/>
              </a:rPr>
              <a:t>(requestCode == RECOGNIZER_RESULT &amp;&amp; resultCode == RESULT_OK)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ArrayList&lt;String&gt; matches = data.getStringArrayListExtra(RecognizerIntent.EXTRA_RESULTS)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speechText.setText(matches.get(</a:t>
            </a:r>
            <a:r>
              <a:rPr lang="en" sz="1000">
                <a:solidFill>
                  <a:srgbClr val="6897BB"/>
                </a:solidFill>
                <a:highlight>
                  <a:srgbClr val="2B2B2B"/>
                </a:highlight>
                <a:latin typeface="Arial"/>
                <a:ea typeface="Arial"/>
                <a:cs typeface="Arial"/>
                <a:sym typeface="Arial"/>
              </a:rPr>
              <a:t>0</a:t>
            </a:r>
            <a:r>
              <a:rPr lang="en" sz="1000">
                <a:solidFill>
                  <a:srgbClr val="A9B7C6"/>
                </a:solidFill>
                <a:highlight>
                  <a:srgbClr val="2B2B2B"/>
                </a:highlight>
                <a:latin typeface="Arial"/>
                <a:ea typeface="Arial"/>
                <a:cs typeface="Arial"/>
                <a:sym typeface="Arial"/>
              </a:rPr>
              <a:t>).toString())</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.onActivityResult(requestCode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resultCode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data)</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A9B7C6"/>
              </a:solidFill>
              <a:highlight>
                <a:srgbClr val="2B2B2B"/>
              </a:highlight>
              <a:latin typeface="Arial"/>
              <a:ea typeface="Arial"/>
              <a:cs typeface="Arial"/>
              <a:sym typeface="Arial"/>
            </a:endParaRPr>
          </a:p>
          <a:p>
            <a:pPr indent="0" lvl="0" marL="0" rtl="0" algn="l">
              <a:spcBef>
                <a:spcPts val="0"/>
              </a:spcBef>
              <a:spcAft>
                <a:spcPts val="0"/>
              </a:spcAft>
              <a:buNone/>
            </a:pPr>
            <a:r>
              <a:t/>
            </a:r>
            <a:endParaRPr/>
          </a:p>
        </p:txBody>
      </p:sp>
      <p:sp>
        <p:nvSpPr>
          <p:cNvPr id="640" name="Google Shape;640;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6"/>
          <p:cNvSpPr txBox="1"/>
          <p:nvPr>
            <p:ph idx="1" type="body"/>
          </p:nvPr>
        </p:nvSpPr>
        <p:spPr>
          <a:xfrm>
            <a:off x="720000" y="297450"/>
            <a:ext cx="3802200" cy="4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=".ConverterrFragment"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&lt;!-- </a:t>
            </a:r>
            <a:r>
              <a:rPr i="1" lang="en" sz="1000">
                <a:solidFill>
                  <a:srgbClr val="A8C023"/>
                </a:solidFill>
                <a:highlight>
                  <a:srgbClr val="2B2B2B"/>
                </a:highlight>
                <a:latin typeface="Arial"/>
                <a:ea typeface="Arial"/>
                <a:cs typeface="Arial"/>
                <a:sym typeface="Arial"/>
              </a:rPr>
              <a:t>TODO: Update blank fragment layout </a:t>
            </a:r>
            <a:r>
              <a:rPr lang="en" sz="1000">
                <a:solidFill>
                  <a:srgbClr val="808080"/>
                </a:solidFill>
                <a:highlight>
                  <a:srgbClr val="2B2B2B"/>
                </a:highlight>
                <a:latin typeface="Arial"/>
                <a:ea typeface="Arial"/>
                <a:cs typeface="Arial"/>
                <a:sym typeface="Arial"/>
              </a:rPr>
              <a:t>--&gt;</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808080"/>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&lt;TextView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="@+id/textView2"</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="Translator"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="0.036"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46" name="Google Shape;646;p76"/>
          <p:cNvSpPr txBox="1"/>
          <p:nvPr>
            <p:ph idx="1" type="body"/>
          </p:nvPr>
        </p:nvSpPr>
        <p:spPr>
          <a:xfrm>
            <a:off x="5411025" y="297400"/>
            <a:ext cx="3503700" cy="4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="Speech to Indian Sign Language Translation"</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="@+id/imageButtonspeech"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&lt;VideoView</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="@+id/signlanguageview"</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="364dp"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47" name="Google Shape;647;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7"/>
          <p:cNvSpPr txBox="1"/>
          <p:nvPr>
            <p:ph idx="1" type="body"/>
          </p:nvPr>
        </p:nvSpPr>
        <p:spPr>
          <a:xfrm>
            <a:off x="720000" y="371825"/>
            <a:ext cx="3741600" cy="4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&lt;ImageButton</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="@+id/imageButtonspeech"</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="226dp"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="185dp"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="52dp"</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="@drawable/imagemicrophone"</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="0.497"</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p>
        </p:txBody>
      </p:sp>
      <p:sp>
        <p:nvSpPr>
          <p:cNvPr id="653" name="Google Shape;65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8"/>
          <p:cNvSpPr txBox="1"/>
          <p:nvPr>
            <p:ph idx="1" type="body"/>
          </p:nvPr>
        </p:nvSpPr>
        <p:spPr>
          <a:xfrm>
            <a:off x="720000" y="929550"/>
            <a:ext cx="3877500" cy="3791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os, sys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keras.models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Model</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keras.layers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Input, LSTM, GRU, Dense, Embedding</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keras.preprocessing.text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Tokenizer</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keras.preprocessing.sequence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pad_sequences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keras.utils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to_categorical</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numpy </a:t>
            </a:r>
            <a:r>
              <a:rPr lang="en" sz="1050">
                <a:solidFill>
                  <a:srgbClr val="AF00DB"/>
                </a:solidFill>
                <a:highlight>
                  <a:srgbClr val="FFFFFE"/>
                </a:highlight>
                <a:latin typeface="Courier New"/>
                <a:ea typeface="Courier New"/>
                <a:cs typeface="Courier New"/>
                <a:sym typeface="Courier New"/>
              </a:rPr>
              <a:t>as</a:t>
            </a:r>
            <a:r>
              <a:rPr lang="en" sz="1050">
                <a:solidFill>
                  <a:srgbClr val="000000"/>
                </a:solidFill>
                <a:highlight>
                  <a:srgbClr val="FFFFFE"/>
                </a:highlight>
                <a:latin typeface="Courier New"/>
                <a:ea typeface="Courier New"/>
                <a:cs typeface="Courier New"/>
                <a:sym typeface="Courier New"/>
              </a:rPr>
              <a:t> np</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matplotlib.pyplot </a:t>
            </a:r>
            <a:r>
              <a:rPr lang="en" sz="1050">
                <a:solidFill>
                  <a:srgbClr val="AF00DB"/>
                </a:solidFill>
                <a:highlight>
                  <a:srgbClr val="FFFFFE"/>
                </a:highlight>
                <a:latin typeface="Courier New"/>
                <a:ea typeface="Courier New"/>
                <a:cs typeface="Courier New"/>
                <a:sym typeface="Courier New"/>
              </a:rPr>
              <a:t>as</a:t>
            </a:r>
            <a:r>
              <a:rPr lang="en" sz="1050">
                <a:solidFill>
                  <a:srgbClr val="000000"/>
                </a:solidFill>
                <a:highlight>
                  <a:srgbClr val="FFFFFE"/>
                </a:highlight>
                <a:latin typeface="Courier New"/>
                <a:ea typeface="Courier New"/>
                <a:cs typeface="Courier New"/>
                <a:sym typeface="Courier New"/>
              </a:rPr>
              <a:t> plt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p:txBody>
      </p:sp>
      <p:sp>
        <p:nvSpPr>
          <p:cNvPr id="659" name="Google Shape;659;p78"/>
          <p:cNvSpPr txBox="1"/>
          <p:nvPr/>
        </p:nvSpPr>
        <p:spPr>
          <a:xfrm>
            <a:off x="3829750" y="371825"/>
            <a:ext cx="1103100" cy="3849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highlight>
                  <a:srgbClr val="FFFF00"/>
                </a:highlight>
                <a:latin typeface="Fira Sans Condensed"/>
                <a:ea typeface="Fira Sans Condensed"/>
                <a:cs typeface="Fira Sans Condensed"/>
                <a:sym typeface="Fira Sans Condensed"/>
              </a:rPr>
              <a:t>MODULE 3</a:t>
            </a:r>
            <a:endParaRPr>
              <a:latin typeface="Fira Sans Condensed Light"/>
              <a:ea typeface="Fira Sans Condensed Light"/>
              <a:cs typeface="Fira Sans Condensed Light"/>
              <a:sym typeface="Fira Sans Condensed Light"/>
            </a:endParaRPr>
          </a:p>
        </p:txBody>
      </p:sp>
      <p:sp>
        <p:nvSpPr>
          <p:cNvPr id="660" name="Google Shape;660;p78"/>
          <p:cNvSpPr txBox="1"/>
          <p:nvPr>
            <p:ph idx="1" type="body"/>
          </p:nvPr>
        </p:nvSpPr>
        <p:spPr>
          <a:xfrm>
            <a:off x="4820900" y="929550"/>
            <a:ext cx="3877500" cy="3791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BATCH_SIZE = </a:t>
            </a:r>
            <a:r>
              <a:rPr lang="en" sz="1050">
                <a:solidFill>
                  <a:srgbClr val="09885A"/>
                </a:solidFill>
                <a:highlight>
                  <a:srgbClr val="FFFFFE"/>
                </a:highlight>
                <a:latin typeface="Courier New"/>
                <a:ea typeface="Courier New"/>
                <a:cs typeface="Courier New"/>
                <a:sym typeface="Courier New"/>
              </a:rPr>
              <a:t>64</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EPOCHS = </a:t>
            </a:r>
            <a:r>
              <a:rPr lang="en" sz="1050">
                <a:solidFill>
                  <a:srgbClr val="09885A"/>
                </a:solidFill>
                <a:highlight>
                  <a:srgbClr val="FFFFFE"/>
                </a:highlight>
                <a:latin typeface="Courier New"/>
                <a:ea typeface="Courier New"/>
                <a:cs typeface="Courier New"/>
                <a:sym typeface="Courier New"/>
              </a:rPr>
              <a:t>20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LSTM_NODES =</a:t>
            </a:r>
            <a:r>
              <a:rPr lang="en" sz="1050">
                <a:solidFill>
                  <a:srgbClr val="09885A"/>
                </a:solidFill>
                <a:highlight>
                  <a:srgbClr val="FFFFFE"/>
                </a:highlight>
                <a:latin typeface="Courier New"/>
                <a:ea typeface="Courier New"/>
                <a:cs typeface="Courier New"/>
                <a:sym typeface="Courier New"/>
              </a:rPr>
              <a:t>256</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NUM_SENTENCES = </a:t>
            </a:r>
            <a:r>
              <a:rPr lang="en" sz="1050">
                <a:solidFill>
                  <a:srgbClr val="09885A"/>
                </a:solidFill>
                <a:highlight>
                  <a:srgbClr val="FFFFFE"/>
                </a:highlight>
                <a:latin typeface="Courier New"/>
                <a:ea typeface="Courier New"/>
                <a:cs typeface="Courier New"/>
                <a:sym typeface="Courier New"/>
              </a:rPr>
              <a:t>50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MAX_SENTENCE_LENGTH = </a:t>
            </a:r>
            <a:r>
              <a:rPr lang="en" sz="1050">
                <a:solidFill>
                  <a:srgbClr val="09885A"/>
                </a:solidFill>
                <a:highlight>
                  <a:srgbClr val="FFFFFE"/>
                </a:highlight>
                <a:latin typeface="Courier New"/>
                <a:ea typeface="Courier New"/>
                <a:cs typeface="Courier New"/>
                <a:sym typeface="Courier New"/>
              </a:rPr>
              <a:t>10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MAX_NUM_WORDS = </a:t>
            </a:r>
            <a:r>
              <a:rPr lang="en" sz="1050">
                <a:solidFill>
                  <a:srgbClr val="09885A"/>
                </a:solidFill>
                <a:highlight>
                  <a:srgbClr val="FFFFFE"/>
                </a:highlight>
                <a:latin typeface="Courier New"/>
                <a:ea typeface="Courier New"/>
                <a:cs typeface="Courier New"/>
                <a:sym typeface="Courier New"/>
              </a:rPr>
              <a:t>1000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EMBEDDING_SIZE = </a:t>
            </a:r>
            <a:r>
              <a:rPr lang="en" sz="1050">
                <a:solidFill>
                  <a:srgbClr val="09885A"/>
                </a:solidFill>
                <a:highlight>
                  <a:srgbClr val="FFFFFE"/>
                </a:highlight>
                <a:latin typeface="Courier New"/>
                <a:ea typeface="Courier New"/>
                <a:cs typeface="Courier New"/>
                <a:sym typeface="Courier New"/>
              </a:rPr>
              <a:t>100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F00DB"/>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p:txBody>
      </p:sp>
      <p:sp>
        <p:nvSpPr>
          <p:cNvPr id="661" name="Google Shape;66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9"/>
          <p:cNvSpPr txBox="1"/>
          <p:nvPr>
            <p:ph idx="1" type="body"/>
          </p:nvPr>
        </p:nvSpPr>
        <p:spPr>
          <a:xfrm>
            <a:off x="600275" y="1082525"/>
            <a:ext cx="3662700" cy="3638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input_sentences =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 =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output_sentences_inputs =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count = </a:t>
            </a:r>
            <a:r>
              <a:rPr lang="en" sz="1050">
                <a:solidFill>
                  <a:srgbClr val="09885A"/>
                </a:solidFill>
                <a:highlight>
                  <a:srgbClr val="FFFFFE"/>
                </a:highlight>
                <a:latin typeface="Courier New"/>
                <a:ea typeface="Courier New"/>
                <a:cs typeface="Courier New"/>
                <a:sym typeface="Courier New"/>
              </a:rPr>
              <a:t>0</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line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open</a:t>
            </a:r>
            <a:r>
              <a:rPr lang="en" sz="1050">
                <a:solidFill>
                  <a:srgbClr val="000000"/>
                </a:solidFill>
                <a:highlight>
                  <a:srgbClr val="FFFFFE"/>
                </a:highlight>
                <a:latin typeface="Courier New"/>
                <a:ea typeface="Courier New"/>
                <a:cs typeface="Courier New"/>
                <a:sym typeface="Courier New"/>
              </a:rPr>
              <a:t>(r</a:t>
            </a:r>
            <a:r>
              <a:rPr lang="en" sz="1050">
                <a:solidFill>
                  <a:srgbClr val="A31515"/>
                </a:solidFill>
                <a:highlight>
                  <a:srgbClr val="FFFFFE"/>
                </a:highlight>
                <a:latin typeface="Courier New"/>
                <a:ea typeface="Courier New"/>
                <a:cs typeface="Courier New"/>
                <a:sym typeface="Courier New"/>
              </a:rPr>
              <a:t>'/content/numerical.txt'</a:t>
            </a:r>
            <a:r>
              <a:rPr lang="en" sz="1050">
                <a:solidFill>
                  <a:srgbClr val="000000"/>
                </a:solidFill>
                <a:highlight>
                  <a:srgbClr val="FFFFFE"/>
                </a:highlight>
                <a:latin typeface="Courier New"/>
                <a:ea typeface="Courier New"/>
                <a:cs typeface="Courier New"/>
                <a:sym typeface="Courier New"/>
              </a:rPr>
              <a:t>,encoding=</a:t>
            </a:r>
            <a:r>
              <a:rPr lang="en" sz="1050">
                <a:solidFill>
                  <a:srgbClr val="A31515"/>
                </a:solidFill>
                <a:highlight>
                  <a:srgbClr val="FFFFFE"/>
                </a:highlight>
                <a:latin typeface="Courier New"/>
                <a:ea typeface="Courier New"/>
                <a:cs typeface="Courier New"/>
                <a:sym typeface="Courier New"/>
              </a:rPr>
              <a:t>'latin-1'</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count += </a:t>
            </a:r>
            <a:r>
              <a:rPr lang="en" sz="1050">
                <a:solidFill>
                  <a:srgbClr val="09885A"/>
                </a:solidFill>
                <a:highlight>
                  <a:srgbClr val="FFFFFE"/>
                </a:highlight>
                <a:latin typeface="Courier New"/>
                <a:ea typeface="Courier New"/>
                <a:cs typeface="Courier New"/>
                <a:sym typeface="Courier New"/>
              </a:rPr>
              <a:t>1</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if</a:t>
            </a:r>
            <a:r>
              <a:rPr lang="en" sz="1050">
                <a:solidFill>
                  <a:srgbClr val="000000"/>
                </a:solidFill>
                <a:highlight>
                  <a:srgbClr val="FFFFFE"/>
                </a:highlight>
                <a:latin typeface="Courier New"/>
                <a:ea typeface="Courier New"/>
                <a:cs typeface="Courier New"/>
                <a:sym typeface="Courier New"/>
              </a:rPr>
              <a:t> count &gt; NUM_SENTENCES: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break</a:t>
            </a:r>
            <a:endParaRPr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if</a:t>
            </a: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'\n'</a:t>
            </a:r>
            <a:r>
              <a:rPr lang="en" sz="1050">
                <a:solidFill>
                  <a:srgbClr val="000000"/>
                </a:solidFill>
                <a:highlight>
                  <a:srgbClr val="FFFFFE"/>
                </a:highlight>
                <a:latin typeface="Courier New"/>
                <a:ea typeface="Courier New"/>
                <a:cs typeface="Courier New"/>
                <a:sym typeface="Courier New"/>
              </a:rPr>
              <a:t> </a:t>
            </a:r>
            <a:r>
              <a:rPr lang="en" sz="1050">
                <a:solidFill>
                  <a:srgbClr val="0000FF"/>
                </a:solidFill>
                <a:highlight>
                  <a:srgbClr val="FFFFFE"/>
                </a:highlight>
                <a:latin typeface="Courier New"/>
                <a:ea typeface="Courier New"/>
                <a:cs typeface="Courier New"/>
                <a:sym typeface="Courier New"/>
              </a:rPr>
              <a:t>not</a:t>
            </a:r>
            <a:r>
              <a:rPr lang="en" sz="1050">
                <a:solidFill>
                  <a:srgbClr val="000000"/>
                </a:solidFill>
                <a:highlight>
                  <a:srgbClr val="FFFFFE"/>
                </a:highlight>
                <a:latin typeface="Courier New"/>
                <a:ea typeface="Courier New"/>
                <a:cs typeface="Courier New"/>
                <a:sym typeface="Courier New"/>
              </a:rPr>
              <a:t>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line:</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continue</a:t>
            </a:r>
            <a:endParaRPr sz="10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67" name="Google Shape;667;p79"/>
          <p:cNvSpPr txBox="1"/>
          <p:nvPr>
            <p:ph type="title"/>
          </p:nvPr>
        </p:nvSpPr>
        <p:spPr>
          <a:xfrm flipH="1">
            <a:off x="-366900" y="509825"/>
            <a:ext cx="17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79"/>
          <p:cNvSpPr txBox="1"/>
          <p:nvPr>
            <p:ph idx="1" type="body"/>
          </p:nvPr>
        </p:nvSpPr>
        <p:spPr>
          <a:xfrm>
            <a:off x="4676800" y="1082525"/>
            <a:ext cx="3899700" cy="3638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input_sentence, output = line.rstrip().split(</a:t>
            </a:r>
            <a:r>
              <a:rPr lang="en" sz="1050">
                <a:solidFill>
                  <a:srgbClr val="A31515"/>
                </a:solidFill>
                <a:highlight>
                  <a:srgbClr val="FFFFFE"/>
                </a:highlight>
                <a:latin typeface="Courier New"/>
                <a:ea typeface="Courier New"/>
                <a:cs typeface="Courier New"/>
                <a:sym typeface="Courier New"/>
              </a:rPr>
              <a:t>'\n'</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 = output + </a:t>
            </a:r>
            <a:r>
              <a:rPr lang="en" sz="1050">
                <a:solidFill>
                  <a:srgbClr val="A31515"/>
                </a:solidFill>
                <a:highlight>
                  <a:srgbClr val="FFFFFE"/>
                </a:highlight>
                <a:latin typeface="Courier New"/>
                <a:ea typeface="Courier New"/>
                <a:cs typeface="Courier New"/>
                <a:sym typeface="Courier New"/>
              </a:rPr>
              <a:t>' &lt;eos&gt;'</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output_sentence_input = </a:t>
            </a:r>
            <a:r>
              <a:rPr lang="en" sz="1050">
                <a:solidFill>
                  <a:srgbClr val="A31515"/>
                </a:solidFill>
                <a:highlight>
                  <a:srgbClr val="FFFFFE"/>
                </a:highlight>
                <a:latin typeface="Courier New"/>
                <a:ea typeface="Courier New"/>
                <a:cs typeface="Courier New"/>
                <a:sym typeface="Courier New"/>
              </a:rPr>
              <a:t>'&lt;sos&gt; '</a:t>
            </a:r>
            <a:r>
              <a:rPr lang="en" sz="1050">
                <a:solidFill>
                  <a:srgbClr val="000000"/>
                </a:solidFill>
                <a:highlight>
                  <a:srgbClr val="FFFFFE"/>
                </a:highlight>
                <a:latin typeface="Courier New"/>
                <a:ea typeface="Courier New"/>
                <a:cs typeface="Courier New"/>
                <a:sym typeface="Courier New"/>
              </a:rPr>
              <a:t> + output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input_sentences.append(input_sentence)</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output_sentences.append(output_sentence)</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output_sentences_inputs.append(output_sentence_input)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input:"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(input_sentences))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output:"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(output_sentences))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output input:"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(output_sentences_inputs))</a:t>
            </a:r>
            <a:endParaRPr/>
          </a:p>
        </p:txBody>
      </p:sp>
      <p:sp>
        <p:nvSpPr>
          <p:cNvPr id="669" name="Google Shape;669;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79"/>
          <p:cNvSpPr txBox="1"/>
          <p:nvPr/>
        </p:nvSpPr>
        <p:spPr>
          <a:xfrm>
            <a:off x="701400" y="432525"/>
            <a:ext cx="73995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DATA PREPARATION &amp; PREPROCESSING</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ph idx="1" type="body"/>
          </p:nvPr>
        </p:nvSpPr>
        <p:spPr>
          <a:xfrm>
            <a:off x="720000" y="712675"/>
            <a:ext cx="3121200" cy="40086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input_tokenizer = Tokenizer(num_words=MAX_NUM_WORDS)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input_tokenizer.fit_on_texts(input_sentences)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input_integer_seq = input_tokenizer.texts_to_sequences(input_sentences)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word2idx_inputs = input_tokenizer.word_index</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'Total unique words in the input: %s'</a:t>
            </a:r>
            <a:r>
              <a:rPr lang="en" sz="1050">
                <a:solidFill>
                  <a:srgbClr val="000000"/>
                </a:solidFill>
                <a:highlight>
                  <a:srgbClr val="FFFFFE"/>
                </a:highlight>
                <a:latin typeface="Courier New"/>
                <a:ea typeface="Courier New"/>
                <a:cs typeface="Courier New"/>
                <a:sym typeface="Courier New"/>
              </a:rPr>
              <a: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(word2idx_inputs))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max_input_len = </a:t>
            </a:r>
            <a:r>
              <a:rPr lang="en" sz="1050">
                <a:solidFill>
                  <a:srgbClr val="795E26"/>
                </a:solidFill>
                <a:highlight>
                  <a:srgbClr val="FFFFFE"/>
                </a:highlight>
                <a:latin typeface="Courier New"/>
                <a:ea typeface="Courier New"/>
                <a:cs typeface="Courier New"/>
                <a:sym typeface="Courier New"/>
              </a:rPr>
              <a:t>max</a:t>
            </a:r>
            <a:r>
              <a:rPr lang="en" sz="1050">
                <a:solidFill>
                  <a:srgbClr val="000000"/>
                </a:solidFill>
                <a:highlight>
                  <a:srgbClr val="FFFFFE"/>
                </a:highlight>
                <a:latin typeface="Courier New"/>
                <a:ea typeface="Courier New"/>
                <a:cs typeface="Courier New"/>
                <a:sym typeface="Courier New"/>
              </a:rPr>
              <a:t>((</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(sen),default=</a:t>
            </a:r>
            <a:r>
              <a:rPr lang="en" sz="1050">
                <a:solidFill>
                  <a:srgbClr val="0000FF"/>
                </a:solidFill>
                <a:highlight>
                  <a:srgbClr val="FFFFFE"/>
                </a:highlight>
                <a:latin typeface="Courier New"/>
                <a:ea typeface="Courier New"/>
                <a:cs typeface="Courier New"/>
                <a:sym typeface="Courier New"/>
              </a:rPr>
              <a:t>None</a:t>
            </a: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sen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input_integer_seq)</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"Length of longest sentence in input: %g"</a:t>
            </a:r>
            <a:r>
              <a:rPr lang="en" sz="1050">
                <a:solidFill>
                  <a:srgbClr val="000000"/>
                </a:solidFill>
                <a:highlight>
                  <a:srgbClr val="FFFFFE"/>
                </a:highlight>
                <a:latin typeface="Courier New"/>
                <a:ea typeface="Courier New"/>
                <a:cs typeface="Courier New"/>
                <a:sym typeface="Courier New"/>
              </a:rPr>
              <a:t> % max_input_len)</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76" name="Google Shape;676;p80"/>
          <p:cNvSpPr txBox="1"/>
          <p:nvPr>
            <p:ph idx="1" type="body"/>
          </p:nvPr>
        </p:nvSpPr>
        <p:spPr>
          <a:xfrm>
            <a:off x="4469325" y="229500"/>
            <a:ext cx="3829200" cy="49143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output_tokenizer = Tokenizer(num_words=MAX_NUM_WORDS, filters=</a:t>
            </a:r>
            <a:r>
              <a:rPr lang="en" sz="1050">
                <a:solidFill>
                  <a:srgbClr val="A31515"/>
                </a:solidFill>
                <a:highlight>
                  <a:srgbClr val="FFFFFE"/>
                </a:highlight>
                <a:latin typeface="Courier New"/>
                <a:ea typeface="Courier New"/>
                <a:cs typeface="Courier New"/>
                <a:sym typeface="Courier New"/>
              </a:rPr>
              <a:t>''</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output_tokenizer.fit_on_texts(output_sentences + output_sentences_inputs)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output_integer_seq = output_tokenizer.texts_to_sequences(output_sentences)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output_input_integer_seq = output_tokenizer.texts_to_sequences(output_sentences_inputs)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word2idx_outputs = output_tokenizer.word_index</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'Total unique words in the output: %s'</a:t>
            </a:r>
            <a:r>
              <a:rPr lang="en" sz="1050">
                <a:solidFill>
                  <a:srgbClr val="000000"/>
                </a:solidFill>
                <a:highlight>
                  <a:srgbClr val="FFFFFE"/>
                </a:highlight>
                <a:latin typeface="Courier New"/>
                <a:ea typeface="Courier New"/>
                <a:cs typeface="Courier New"/>
                <a:sym typeface="Courier New"/>
              </a:rPr>
              <a: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(word2idx_outputs))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num_words_output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(word2idx_outputs) + </a:t>
            </a:r>
            <a:r>
              <a:rPr lang="en" sz="1050">
                <a:solidFill>
                  <a:srgbClr val="09885A"/>
                </a:solidFill>
                <a:highlight>
                  <a:srgbClr val="FFFFFE"/>
                </a:highlight>
                <a:latin typeface="Courier New"/>
                <a:ea typeface="Courier New"/>
                <a:cs typeface="Courier New"/>
                <a:sym typeface="Courier New"/>
              </a:rPr>
              <a:t>1</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max_out_len = </a:t>
            </a:r>
            <a:r>
              <a:rPr lang="en" sz="1050">
                <a:solidFill>
                  <a:srgbClr val="795E26"/>
                </a:solidFill>
                <a:highlight>
                  <a:srgbClr val="FFFFFE"/>
                </a:highlight>
                <a:latin typeface="Courier New"/>
                <a:ea typeface="Courier New"/>
                <a:cs typeface="Courier New"/>
                <a:sym typeface="Courier New"/>
              </a:rPr>
              <a:t>max</a:t>
            </a:r>
            <a:r>
              <a:rPr lang="en" sz="1050">
                <a:solidFill>
                  <a:srgbClr val="000000"/>
                </a:solidFill>
                <a:highlight>
                  <a:srgbClr val="FFFFFE"/>
                </a:highlight>
                <a:latin typeface="Courier New"/>
                <a:ea typeface="Courier New"/>
                <a:cs typeface="Courier New"/>
                <a:sym typeface="Courier New"/>
              </a:rPr>
              <a:t>(</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(sen) </a:t>
            </a: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sen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output_integer_seq)</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"Length of longest sentence in the output: %g"</a:t>
            </a:r>
            <a:r>
              <a:rPr lang="en" sz="1050">
                <a:solidFill>
                  <a:srgbClr val="000000"/>
                </a:solidFill>
                <a:highlight>
                  <a:srgbClr val="FFFFFE"/>
                </a:highlight>
                <a:latin typeface="Courier New"/>
                <a:ea typeface="Courier New"/>
                <a:cs typeface="Courier New"/>
                <a:sym typeface="Courier New"/>
              </a:rPr>
              <a:t> % max_out_len)</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77" name="Google Shape;67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80"/>
          <p:cNvSpPr txBox="1"/>
          <p:nvPr/>
        </p:nvSpPr>
        <p:spPr>
          <a:xfrm>
            <a:off x="720000" y="163650"/>
            <a:ext cx="34182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TOKENIZATION &amp; PADDING</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469575" y="327350"/>
            <a:ext cx="5776500" cy="5727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tects Daughter"/>
                <a:ea typeface="Architects Daughter"/>
                <a:cs typeface="Architects Daughter"/>
                <a:sym typeface="Architects Daughter"/>
              </a:rPr>
              <a:t>             </a:t>
            </a:r>
            <a:r>
              <a:rPr lang="en">
                <a:solidFill>
                  <a:srgbClr val="FFFFFF"/>
                </a:solidFill>
                <a:latin typeface="Architects Daughter"/>
                <a:ea typeface="Architects Daughter"/>
                <a:cs typeface="Architects Daughter"/>
                <a:sym typeface="Architects Daughter"/>
              </a:rPr>
              <a:t>Proposed work </a:t>
            </a:r>
            <a:endParaRPr>
              <a:solidFill>
                <a:srgbClr val="FFFFFF"/>
              </a:solidFill>
              <a:latin typeface="Architects Daughter"/>
              <a:ea typeface="Architects Daughter"/>
              <a:cs typeface="Architects Daughter"/>
              <a:sym typeface="Architects Daughter"/>
            </a:endParaRPr>
          </a:p>
        </p:txBody>
      </p:sp>
      <p:sp>
        <p:nvSpPr>
          <p:cNvPr id="167" name="Google Shape;167;p27"/>
          <p:cNvSpPr/>
          <p:nvPr/>
        </p:nvSpPr>
        <p:spPr>
          <a:xfrm>
            <a:off x="501525" y="1656175"/>
            <a:ext cx="1026300" cy="1033200"/>
          </a:xfrm>
          <a:prstGeom prst="rect">
            <a:avLst/>
          </a:prstGeom>
          <a:solidFill>
            <a:srgbClr val="093E6F">
              <a:alpha val="775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Logo page </a:t>
            </a:r>
            <a:endParaRPr>
              <a:solidFill>
                <a:srgbClr val="FFFFFF"/>
              </a:solidFill>
              <a:latin typeface="Architects Daughter"/>
              <a:ea typeface="Architects Daughter"/>
              <a:cs typeface="Architects Daughter"/>
              <a:sym typeface="Architects Daughter"/>
            </a:endParaRPr>
          </a:p>
        </p:txBody>
      </p:sp>
      <p:sp>
        <p:nvSpPr>
          <p:cNvPr id="168" name="Google Shape;168;p27"/>
          <p:cNvSpPr/>
          <p:nvPr/>
        </p:nvSpPr>
        <p:spPr>
          <a:xfrm>
            <a:off x="2126200" y="1656175"/>
            <a:ext cx="1026300" cy="10332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Login page </a:t>
            </a:r>
            <a:endParaRPr>
              <a:solidFill>
                <a:srgbClr val="FFFFFF"/>
              </a:solidFill>
              <a:latin typeface="Architects Daughter"/>
              <a:ea typeface="Architects Daughter"/>
              <a:cs typeface="Architects Daughter"/>
              <a:sym typeface="Architects Daughter"/>
            </a:endParaRPr>
          </a:p>
        </p:txBody>
      </p:sp>
      <p:sp>
        <p:nvSpPr>
          <p:cNvPr id="169" name="Google Shape;169;p27"/>
          <p:cNvSpPr/>
          <p:nvPr/>
        </p:nvSpPr>
        <p:spPr>
          <a:xfrm>
            <a:off x="5391175" y="1656175"/>
            <a:ext cx="1189800" cy="1033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Welcome page {welcome phrase.}</a:t>
            </a:r>
            <a:endParaRPr>
              <a:solidFill>
                <a:srgbClr val="FFFFFF"/>
              </a:solidFill>
              <a:latin typeface="Architects Daughter"/>
              <a:ea typeface="Architects Daughter"/>
              <a:cs typeface="Architects Daughter"/>
              <a:sym typeface="Architects Daughter"/>
            </a:endParaRPr>
          </a:p>
        </p:txBody>
      </p:sp>
      <p:sp>
        <p:nvSpPr>
          <p:cNvPr id="170" name="Google Shape;170;p27"/>
          <p:cNvSpPr/>
          <p:nvPr/>
        </p:nvSpPr>
        <p:spPr>
          <a:xfrm>
            <a:off x="7163725" y="1656175"/>
            <a:ext cx="1189800" cy="10332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Directions  to use split screen mode in android</a:t>
            </a:r>
            <a:r>
              <a:rPr lang="en">
                <a:solidFill>
                  <a:srgbClr val="FFFFFF"/>
                </a:solidFill>
              </a:rPr>
              <a:t> </a:t>
            </a:r>
            <a:endParaRPr>
              <a:solidFill>
                <a:srgbClr val="FFFFFF"/>
              </a:solidFill>
            </a:endParaRPr>
          </a:p>
        </p:txBody>
      </p:sp>
      <p:sp>
        <p:nvSpPr>
          <p:cNvPr id="171" name="Google Shape;171;p27"/>
          <p:cNvSpPr/>
          <p:nvPr/>
        </p:nvSpPr>
        <p:spPr>
          <a:xfrm>
            <a:off x="3750875" y="1656163"/>
            <a:ext cx="1189800" cy="10332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Pop outs of App permissions</a:t>
            </a:r>
            <a:endParaRPr>
              <a:solidFill>
                <a:srgbClr val="FFFFFF"/>
              </a:solidFill>
              <a:latin typeface="Architects Daughter"/>
              <a:ea typeface="Architects Daughter"/>
              <a:cs typeface="Architects Daughter"/>
              <a:sym typeface="Architects Daughter"/>
            </a:endParaRPr>
          </a:p>
        </p:txBody>
      </p:sp>
      <p:sp>
        <p:nvSpPr>
          <p:cNvPr id="172" name="Google Shape;172;p27"/>
          <p:cNvSpPr/>
          <p:nvPr/>
        </p:nvSpPr>
        <p:spPr>
          <a:xfrm>
            <a:off x="3656200" y="3247200"/>
            <a:ext cx="830400" cy="1450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Video lecture</a:t>
            </a:r>
            <a:endParaRPr>
              <a:solidFill>
                <a:srgbClr val="FFFFFF"/>
              </a:solidFill>
              <a:latin typeface="Architects Daughter"/>
              <a:ea typeface="Architects Daughter"/>
              <a:cs typeface="Architects Daughter"/>
              <a:sym typeface="Architects Daughter"/>
            </a:endParaRPr>
          </a:p>
        </p:txBody>
      </p:sp>
      <p:sp>
        <p:nvSpPr>
          <p:cNvPr id="173" name="Google Shape;173;p27"/>
          <p:cNvSpPr/>
          <p:nvPr/>
        </p:nvSpPr>
        <p:spPr>
          <a:xfrm>
            <a:off x="4486600" y="3247200"/>
            <a:ext cx="830400" cy="1450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Indian sign language (2 hands)</a:t>
            </a:r>
            <a:endParaRPr>
              <a:solidFill>
                <a:srgbClr val="FFFFFF"/>
              </a:solidFill>
              <a:latin typeface="Architects Daughter"/>
              <a:ea typeface="Architects Daughter"/>
              <a:cs typeface="Architects Daughter"/>
              <a:sym typeface="Architects Daughter"/>
            </a:endParaRPr>
          </a:p>
        </p:txBody>
      </p:sp>
      <p:sp>
        <p:nvSpPr>
          <p:cNvPr id="174" name="Google Shape;174;p27"/>
          <p:cNvSpPr/>
          <p:nvPr/>
        </p:nvSpPr>
        <p:spPr>
          <a:xfrm>
            <a:off x="1660800" y="2005375"/>
            <a:ext cx="371700" cy="334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5" name="Google Shape;175;p27"/>
          <p:cNvSpPr/>
          <p:nvPr/>
        </p:nvSpPr>
        <p:spPr>
          <a:xfrm>
            <a:off x="3322224" y="2005375"/>
            <a:ext cx="371700" cy="334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6" name="Google Shape;176;p27"/>
          <p:cNvSpPr/>
          <p:nvPr/>
        </p:nvSpPr>
        <p:spPr>
          <a:xfrm>
            <a:off x="4980075" y="1965063"/>
            <a:ext cx="371700" cy="334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7" name="Google Shape;177;p27"/>
          <p:cNvSpPr/>
          <p:nvPr/>
        </p:nvSpPr>
        <p:spPr>
          <a:xfrm flipH="1" rot="-5400000">
            <a:off x="6023575" y="2342350"/>
            <a:ext cx="1350900" cy="2392200"/>
          </a:xfrm>
          <a:prstGeom prst="bentUpArrow">
            <a:avLst>
              <a:gd fmla="val 13847" name="adj1"/>
              <a:gd fmla="val 24271"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 name="Google Shape;178;p27"/>
          <p:cNvSpPr/>
          <p:nvPr/>
        </p:nvSpPr>
        <p:spPr>
          <a:xfrm>
            <a:off x="6729925" y="2005375"/>
            <a:ext cx="371700" cy="334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9" name="Google Shape;179;p27"/>
          <p:cNvSpPr/>
          <p:nvPr/>
        </p:nvSpPr>
        <p:spPr>
          <a:xfrm>
            <a:off x="3656200" y="3247200"/>
            <a:ext cx="1660800" cy="223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Split screen </a:t>
            </a:r>
            <a:r>
              <a:rPr lang="en">
                <a:solidFill>
                  <a:srgbClr val="FFFFFF"/>
                </a:solidFill>
                <a:latin typeface="Architects Daughter"/>
                <a:ea typeface="Architects Daughter"/>
                <a:cs typeface="Architects Daughter"/>
                <a:sym typeface="Architects Daughter"/>
              </a:rPr>
              <a:t>view</a:t>
            </a:r>
            <a:endParaRPr>
              <a:solidFill>
                <a:srgbClr val="FFFFFF"/>
              </a:solidFill>
              <a:latin typeface="Architects Daughter"/>
              <a:ea typeface="Architects Daughter"/>
              <a:cs typeface="Architects Daughter"/>
              <a:sym typeface="Architects Daughter"/>
            </a:endParaRPr>
          </a:p>
        </p:txBody>
      </p:sp>
      <p:pic>
        <p:nvPicPr>
          <p:cNvPr id="180" name="Google Shape;180;p27"/>
          <p:cNvPicPr preferRelativeResize="0"/>
          <p:nvPr/>
        </p:nvPicPr>
        <p:blipFill>
          <a:blip r:embed="rId3">
            <a:alphaModFix/>
          </a:blip>
          <a:stretch>
            <a:fillRect/>
          </a:stretch>
        </p:blipFill>
        <p:spPr>
          <a:xfrm>
            <a:off x="501525" y="3091500"/>
            <a:ext cx="2138350" cy="1603763"/>
          </a:xfrm>
          <a:prstGeom prst="rect">
            <a:avLst/>
          </a:prstGeom>
          <a:noFill/>
          <a:ln>
            <a:noFill/>
          </a:ln>
        </p:spPr>
      </p:pic>
      <p:sp>
        <p:nvSpPr>
          <p:cNvPr id="181" name="Google Shape;18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idx="1" type="body"/>
          </p:nvPr>
        </p:nvSpPr>
        <p:spPr>
          <a:xfrm>
            <a:off x="720000" y="640200"/>
            <a:ext cx="3435300" cy="4215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encoder_input_sequences = pad_sequences(input_integer_seq, maxlen=max_input_len)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"encoder_input_sequences.shape:"</a:t>
            </a:r>
            <a:r>
              <a:rPr lang="en" sz="1050">
                <a:solidFill>
                  <a:srgbClr val="000000"/>
                </a:solidFill>
                <a:highlight>
                  <a:srgbClr val="FFFFFE"/>
                </a:highlight>
                <a:latin typeface="Courier New"/>
                <a:ea typeface="Courier New"/>
                <a:cs typeface="Courier New"/>
                <a:sym typeface="Courier New"/>
              </a:rPr>
              <a:t>, encoder_input_sequences.shape)</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"encoder_input_sequences[172]:"</a:t>
            </a:r>
            <a:r>
              <a:rPr lang="en" sz="1050">
                <a:solidFill>
                  <a:srgbClr val="000000"/>
                </a:solidFill>
                <a:highlight>
                  <a:srgbClr val="FFFFFE"/>
                </a:highlight>
                <a:latin typeface="Courier New"/>
                <a:ea typeface="Courier New"/>
                <a:cs typeface="Courier New"/>
                <a:sym typeface="Courier New"/>
              </a:rPr>
              <a:t>, encoder_input_sequences[</a:t>
            </a:r>
            <a:r>
              <a:rPr lang="en" sz="1050">
                <a:solidFill>
                  <a:srgbClr val="09885A"/>
                </a:solidFill>
                <a:highlight>
                  <a:srgbClr val="FFFFFE"/>
                </a:highlight>
                <a:latin typeface="Courier New"/>
                <a:ea typeface="Courier New"/>
                <a:cs typeface="Courier New"/>
                <a:sym typeface="Courier New"/>
              </a:rPr>
              <a:t>172</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decoder_input_sequences = pad_sequences(output_input_integer_seq, maxlen=max_out_len, padding=</a:t>
            </a:r>
            <a:r>
              <a:rPr lang="en" sz="1050">
                <a:solidFill>
                  <a:srgbClr val="A31515"/>
                </a:solidFill>
                <a:highlight>
                  <a:srgbClr val="FFFFFE"/>
                </a:highlight>
                <a:latin typeface="Courier New"/>
                <a:ea typeface="Courier New"/>
                <a:cs typeface="Courier New"/>
                <a:sym typeface="Courier New"/>
              </a:rPr>
              <a:t>'post'</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"decoder_input_sequences.shape:"</a:t>
            </a:r>
            <a:r>
              <a:rPr lang="en" sz="1050">
                <a:solidFill>
                  <a:srgbClr val="000000"/>
                </a:solidFill>
                <a:highlight>
                  <a:srgbClr val="FFFFFE"/>
                </a:highlight>
                <a:latin typeface="Courier New"/>
                <a:ea typeface="Courier New"/>
                <a:cs typeface="Courier New"/>
                <a:sym typeface="Courier New"/>
              </a:rPr>
              <a:t>, decoder_input_sequences.shape)</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"decoder_input_sequences[172]:"</a:t>
            </a:r>
            <a:r>
              <a:rPr lang="en" sz="1050">
                <a:solidFill>
                  <a:srgbClr val="000000"/>
                </a:solidFill>
                <a:highlight>
                  <a:srgbClr val="FFFFFE"/>
                </a:highlight>
                <a:latin typeface="Courier New"/>
                <a:ea typeface="Courier New"/>
                <a:cs typeface="Courier New"/>
                <a:sym typeface="Courier New"/>
              </a:rPr>
              <a:t>, decoder_input_sequences[</a:t>
            </a:r>
            <a:r>
              <a:rPr lang="en" sz="1050">
                <a:solidFill>
                  <a:srgbClr val="09885A"/>
                </a:solidFill>
                <a:highlight>
                  <a:srgbClr val="FFFFFE"/>
                </a:highlight>
                <a:latin typeface="Courier New"/>
                <a:ea typeface="Courier New"/>
                <a:cs typeface="Courier New"/>
                <a:sym typeface="Courier New"/>
              </a:rPr>
              <a:t>172</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84" name="Google Shape;684;p81"/>
          <p:cNvSpPr txBox="1"/>
          <p:nvPr>
            <p:ph type="title"/>
          </p:nvPr>
        </p:nvSpPr>
        <p:spPr>
          <a:xfrm>
            <a:off x="-350300" y="509825"/>
            <a:ext cx="2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81"/>
          <p:cNvSpPr txBox="1"/>
          <p:nvPr>
            <p:ph idx="1" type="body"/>
          </p:nvPr>
        </p:nvSpPr>
        <p:spPr>
          <a:xfrm>
            <a:off x="4747150" y="700600"/>
            <a:ext cx="3756600" cy="4215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sklearn.feature_extraction.text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TfidfVectorizer</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sentences =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'This is the study material for this topic .'</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'you have to learn from the material given'</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'you can make notes from the study material'</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'There will be an exam held of the topic  '</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vectorizer = TfidfVectorizer(norm = </a:t>
            </a:r>
            <a:r>
              <a:rPr lang="en" sz="1050">
                <a:solidFill>
                  <a:srgbClr val="0000FF"/>
                </a:solidFill>
                <a:highlight>
                  <a:srgbClr val="FFFFFE"/>
                </a:highlight>
                <a:latin typeface="Courier New"/>
                <a:ea typeface="Courier New"/>
                <a:cs typeface="Courier New"/>
                <a:sym typeface="Courier New"/>
              </a:rPr>
              <a:t>False</a:t>
            </a:r>
            <a:r>
              <a:rPr lang="en" sz="1050">
                <a:solidFill>
                  <a:srgbClr val="000000"/>
                </a:solidFill>
                <a:highlight>
                  <a:srgbClr val="FFFFFE"/>
                </a:highlight>
                <a:latin typeface="Courier New"/>
                <a:ea typeface="Courier New"/>
                <a:cs typeface="Courier New"/>
                <a:sym typeface="Courier New"/>
              </a:rPr>
              <a:t>, smooth_idf = </a:t>
            </a:r>
            <a:r>
              <a:rPr lang="en" sz="1050">
                <a:solidFill>
                  <a:srgbClr val="0000FF"/>
                </a:solidFill>
                <a:highlight>
                  <a:srgbClr val="FFFFFE"/>
                </a:highlight>
                <a:latin typeface="Courier New"/>
                <a:ea typeface="Courier New"/>
                <a:cs typeface="Courier New"/>
                <a:sym typeface="Courier New"/>
              </a:rPr>
              <a:t>False</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sentence_vectors = vectorizer.fit_transform(sentences)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(sentence_vectors.toarray())</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86" name="Google Shape;686;p81"/>
          <p:cNvSpPr txBox="1"/>
          <p:nvPr/>
        </p:nvSpPr>
        <p:spPr>
          <a:xfrm>
            <a:off x="4747150" y="235150"/>
            <a:ext cx="3756600" cy="400200"/>
          </a:xfrm>
          <a:prstGeom prst="rect">
            <a:avLst/>
          </a:prstGeom>
          <a:solidFill>
            <a:schemeClr val="dk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TF-IDF VECTORIZER</a:t>
            </a:r>
            <a:endParaRPr>
              <a:latin typeface="Fira Sans Condensed Light"/>
              <a:ea typeface="Fira Sans Condensed Light"/>
              <a:cs typeface="Fira Sans Condensed Light"/>
              <a:sym typeface="Fira Sans Condensed Light"/>
            </a:endParaRPr>
          </a:p>
        </p:txBody>
      </p:sp>
      <p:sp>
        <p:nvSpPr>
          <p:cNvPr id="687" name="Google Shape;68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81"/>
          <p:cNvSpPr txBox="1"/>
          <p:nvPr/>
        </p:nvSpPr>
        <p:spPr>
          <a:xfrm>
            <a:off x="720000" y="235150"/>
            <a:ext cx="34884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WORD EMBEDDINGDS</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2"/>
          <p:cNvSpPr txBox="1"/>
          <p:nvPr>
            <p:ph idx="1" type="body"/>
          </p:nvPr>
        </p:nvSpPr>
        <p:spPr>
          <a:xfrm>
            <a:off x="701375" y="888425"/>
            <a:ext cx="3810900" cy="3757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decoder_targets_one_hot = np.zeros((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(input_sentences),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max_out_len,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num_words_output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dtype=</a:t>
            </a:r>
            <a:r>
              <a:rPr lang="en" sz="1050">
                <a:solidFill>
                  <a:srgbClr val="A31515"/>
                </a:solidFill>
                <a:highlight>
                  <a:srgbClr val="FFFFFE"/>
                </a:highlight>
                <a:latin typeface="Courier New"/>
                <a:ea typeface="Courier New"/>
                <a:cs typeface="Courier New"/>
                <a:sym typeface="Courier New"/>
              </a:rPr>
              <a:t>'float32'</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decoder_targets_one_hot.shape</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i, d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enumerate</a:t>
            </a:r>
            <a:r>
              <a:rPr lang="en" sz="1050">
                <a:solidFill>
                  <a:srgbClr val="000000"/>
                </a:solidFill>
                <a:highlight>
                  <a:srgbClr val="FFFFFE"/>
                </a:highlight>
                <a:latin typeface="Courier New"/>
                <a:ea typeface="Courier New"/>
                <a:cs typeface="Courier New"/>
                <a:sym typeface="Courier New"/>
              </a:rPr>
              <a:t>(decoder_output_sequences):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t, word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enumerate</a:t>
            </a:r>
            <a:r>
              <a:rPr lang="en" sz="1050">
                <a:solidFill>
                  <a:srgbClr val="000000"/>
                </a:solidFill>
                <a:highlight>
                  <a:srgbClr val="FFFFFE"/>
                </a:highlight>
                <a:latin typeface="Courier New"/>
                <a:ea typeface="Courier New"/>
                <a:cs typeface="Courier New"/>
                <a:sym typeface="Courier New"/>
              </a:rPr>
              <a:t>(d):</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decoder_targets_one_hot[i, t, word] = </a:t>
            </a:r>
            <a:r>
              <a:rPr lang="en" sz="1050">
                <a:solidFill>
                  <a:srgbClr val="09885A"/>
                </a:solidFill>
                <a:highlight>
                  <a:srgbClr val="FFFFFE"/>
                </a:highlight>
                <a:latin typeface="Courier New"/>
                <a:ea typeface="Courier New"/>
                <a:cs typeface="Courier New"/>
                <a:sym typeface="Courier New"/>
              </a:rPr>
              <a:t>1</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94" name="Google Shape;694;p82"/>
          <p:cNvSpPr txBox="1"/>
          <p:nvPr>
            <p:ph type="title"/>
          </p:nvPr>
        </p:nvSpPr>
        <p:spPr>
          <a:xfrm>
            <a:off x="-4734350" y="392925"/>
            <a:ext cx="443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6" name="Google Shape;696;p82"/>
          <p:cNvSpPr txBox="1"/>
          <p:nvPr>
            <p:ph idx="1" type="body"/>
          </p:nvPr>
        </p:nvSpPr>
        <p:spPr>
          <a:xfrm>
            <a:off x="4675900" y="888425"/>
            <a:ext cx="3612300" cy="3832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encoder_inputs_placeholder = Input(shape=(max_input_len,))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x = embedding_layer(encoder_inputs_placeholder)</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 = LSTM(LSTM_NODES, return_state=</a:t>
            </a:r>
            <a:r>
              <a:rPr lang="en" sz="1050">
                <a:solidFill>
                  <a:srgbClr val="0000FF"/>
                </a:solidFill>
                <a:highlight>
                  <a:srgbClr val="FFFFFE"/>
                </a:highlight>
                <a:latin typeface="Courier New"/>
                <a:ea typeface="Courier New"/>
                <a:cs typeface="Courier New"/>
                <a:sym typeface="Courier New"/>
              </a:rPr>
              <a:t>True</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encoder_outputs, h, c = encoder(x)</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encoder_states = [h, c]</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97" name="Google Shape;697;p82"/>
          <p:cNvSpPr txBox="1"/>
          <p:nvPr/>
        </p:nvSpPr>
        <p:spPr>
          <a:xfrm>
            <a:off x="958550" y="233800"/>
            <a:ext cx="6604800" cy="4002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CREATING THE MODEL</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3"/>
          <p:cNvSpPr txBox="1"/>
          <p:nvPr>
            <p:ph idx="1" type="body"/>
          </p:nvPr>
        </p:nvSpPr>
        <p:spPr>
          <a:xfrm>
            <a:off x="720000" y="1152475"/>
            <a:ext cx="37455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decoder_inputs_placeholder = Input(shape=(max_out_len,))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decoder_embedding = Embedding(num_words_output, LSTM_NODES)</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decoder_inputs_x = decoder_embedding(decoder_inputs_placeholder)</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decoder_lstm = LSTM(LSTM_NODES, return_sequences=</a:t>
            </a:r>
            <a:r>
              <a:rPr lang="en" sz="1050">
                <a:solidFill>
                  <a:srgbClr val="0000FF"/>
                </a:solidFill>
                <a:highlight>
                  <a:srgbClr val="FFFFFE"/>
                </a:highlight>
                <a:latin typeface="Courier New"/>
                <a:ea typeface="Courier New"/>
                <a:cs typeface="Courier New"/>
                <a:sym typeface="Courier New"/>
              </a:rPr>
              <a:t>True</a:t>
            </a:r>
            <a:r>
              <a:rPr lang="en" sz="1050">
                <a:solidFill>
                  <a:srgbClr val="000000"/>
                </a:solidFill>
                <a:highlight>
                  <a:srgbClr val="FFFFFE"/>
                </a:highlight>
                <a:latin typeface="Courier New"/>
                <a:ea typeface="Courier New"/>
                <a:cs typeface="Courier New"/>
                <a:sym typeface="Courier New"/>
              </a:rPr>
              <a:t>, return_state=</a:t>
            </a:r>
            <a:r>
              <a:rPr lang="en" sz="1050">
                <a:solidFill>
                  <a:srgbClr val="0000FF"/>
                </a:solidFill>
                <a:highlight>
                  <a:srgbClr val="FFFFFE"/>
                </a:highlight>
                <a:latin typeface="Courier New"/>
                <a:ea typeface="Courier New"/>
                <a:cs typeface="Courier New"/>
                <a:sym typeface="Courier New"/>
              </a:rPr>
              <a:t>True</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decoder_outputs, _, _ = decoder_lstm(decoder_inputs_x, initial_state=encoder_states)</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703" name="Google Shape;703;p83"/>
          <p:cNvSpPr txBox="1"/>
          <p:nvPr>
            <p:ph type="title"/>
          </p:nvPr>
        </p:nvSpPr>
        <p:spPr>
          <a:xfrm flipH="1">
            <a:off x="-748225" y="509825"/>
            <a:ext cx="42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5" name="Google Shape;705;p83"/>
          <p:cNvSpPr txBox="1"/>
          <p:nvPr>
            <p:ph idx="1" type="body"/>
          </p:nvPr>
        </p:nvSpPr>
        <p:spPr>
          <a:xfrm>
            <a:off x="4577700" y="1152475"/>
            <a:ext cx="3745500" cy="3568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decoder_dense = Dense(num_words_output, activation=</a:t>
            </a:r>
            <a:r>
              <a:rPr lang="en" sz="1050">
                <a:solidFill>
                  <a:srgbClr val="A31515"/>
                </a:solidFill>
                <a:highlight>
                  <a:srgbClr val="FFFFFE"/>
                </a:highlight>
                <a:latin typeface="Courier New"/>
                <a:ea typeface="Courier New"/>
                <a:cs typeface="Courier New"/>
                <a:sym typeface="Courier New"/>
              </a:rPr>
              <a:t>'softmax'</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decoder_outputs = decoder_dense(decoder_outputs)</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4"/>
          <p:cNvSpPr txBox="1"/>
          <p:nvPr>
            <p:ph type="title"/>
          </p:nvPr>
        </p:nvSpPr>
        <p:spPr>
          <a:xfrm>
            <a:off x="720100" y="509825"/>
            <a:ext cx="2214000" cy="5727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latin typeface="Architects Daughter"/>
                <a:ea typeface="Architects Daughter"/>
                <a:cs typeface="Architects Daughter"/>
                <a:sym typeface="Architects Daughter"/>
              </a:rPr>
              <a:t>Demo video</a:t>
            </a:r>
            <a:endParaRPr sz="2600">
              <a:solidFill>
                <a:schemeClr val="lt2"/>
              </a:solidFill>
              <a:latin typeface="Architects Daughter"/>
              <a:ea typeface="Architects Daughter"/>
              <a:cs typeface="Architects Daughter"/>
              <a:sym typeface="Architects Daughter"/>
            </a:endParaRPr>
          </a:p>
          <a:p>
            <a:pPr indent="0" lvl="0" marL="0" rtl="0" algn="ctr">
              <a:spcBef>
                <a:spcPts val="0"/>
              </a:spcBef>
              <a:spcAft>
                <a:spcPts val="0"/>
              </a:spcAft>
              <a:buNone/>
            </a:pPr>
            <a:r>
              <a:t/>
            </a:r>
            <a:endParaRPr/>
          </a:p>
        </p:txBody>
      </p:sp>
      <p:sp>
        <p:nvSpPr>
          <p:cNvPr id="711" name="Google Shape;711;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2" name="Google Shape;712;p84" title="S2ISL vd DSC2021.mp4">
            <a:hlinkClick r:id="rId3"/>
          </p:cNvPr>
          <p:cNvPicPr preferRelativeResize="0"/>
          <p:nvPr/>
        </p:nvPicPr>
        <p:blipFill>
          <a:blip r:embed="rId4">
            <a:alphaModFix/>
          </a:blip>
          <a:stretch>
            <a:fillRect/>
          </a:stretch>
        </p:blipFill>
        <p:spPr>
          <a:xfrm>
            <a:off x="2102800" y="12522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5"/>
          <p:cNvSpPr txBox="1"/>
          <p:nvPr/>
        </p:nvSpPr>
        <p:spPr>
          <a:xfrm>
            <a:off x="923425" y="250275"/>
            <a:ext cx="33486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Architects Daughter"/>
                <a:ea typeface="Architects Daughter"/>
                <a:cs typeface="Architects Daughter"/>
                <a:sym typeface="Architects Daughter"/>
              </a:rPr>
              <a:t>Snapshots of the project</a:t>
            </a:r>
            <a:endParaRPr b="1" sz="2000">
              <a:solidFill>
                <a:srgbClr val="FFFFFF"/>
              </a:solidFill>
              <a:latin typeface="Architects Daughter"/>
              <a:ea typeface="Architects Daughter"/>
              <a:cs typeface="Architects Daughter"/>
              <a:sym typeface="Architects Daughter"/>
            </a:endParaRPr>
          </a:p>
        </p:txBody>
      </p:sp>
      <p:pic>
        <p:nvPicPr>
          <p:cNvPr id="718" name="Google Shape;718;p85"/>
          <p:cNvPicPr preferRelativeResize="0"/>
          <p:nvPr/>
        </p:nvPicPr>
        <p:blipFill>
          <a:blip r:embed="rId3">
            <a:alphaModFix/>
          </a:blip>
          <a:stretch>
            <a:fillRect/>
          </a:stretch>
        </p:blipFill>
        <p:spPr>
          <a:xfrm>
            <a:off x="923425" y="942200"/>
            <a:ext cx="2476800" cy="4105823"/>
          </a:xfrm>
          <a:prstGeom prst="rect">
            <a:avLst/>
          </a:prstGeom>
          <a:noFill/>
          <a:ln>
            <a:noFill/>
          </a:ln>
        </p:spPr>
      </p:pic>
      <p:pic>
        <p:nvPicPr>
          <p:cNvPr id="719" name="Google Shape;719;p85"/>
          <p:cNvPicPr preferRelativeResize="0"/>
          <p:nvPr/>
        </p:nvPicPr>
        <p:blipFill>
          <a:blip r:embed="rId4">
            <a:alphaModFix/>
          </a:blip>
          <a:stretch>
            <a:fillRect/>
          </a:stretch>
        </p:blipFill>
        <p:spPr>
          <a:xfrm>
            <a:off x="3718088" y="942200"/>
            <a:ext cx="2476800" cy="4105823"/>
          </a:xfrm>
          <a:prstGeom prst="rect">
            <a:avLst/>
          </a:prstGeom>
          <a:noFill/>
          <a:ln>
            <a:noFill/>
          </a:ln>
        </p:spPr>
      </p:pic>
      <p:pic>
        <p:nvPicPr>
          <p:cNvPr id="720" name="Google Shape;720;p85"/>
          <p:cNvPicPr preferRelativeResize="0"/>
          <p:nvPr/>
        </p:nvPicPr>
        <p:blipFill>
          <a:blip r:embed="rId5">
            <a:alphaModFix/>
          </a:blip>
          <a:stretch>
            <a:fillRect/>
          </a:stretch>
        </p:blipFill>
        <p:spPr>
          <a:xfrm>
            <a:off x="6512750" y="942200"/>
            <a:ext cx="2351300" cy="4105824"/>
          </a:xfrm>
          <a:prstGeom prst="rect">
            <a:avLst/>
          </a:prstGeom>
          <a:noFill/>
          <a:ln>
            <a:noFill/>
          </a:ln>
        </p:spPr>
      </p:pic>
      <p:sp>
        <p:nvSpPr>
          <p:cNvPr id="721" name="Google Shape;72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86"/>
          <p:cNvPicPr preferRelativeResize="0"/>
          <p:nvPr/>
        </p:nvPicPr>
        <p:blipFill>
          <a:blip r:embed="rId3">
            <a:alphaModFix/>
          </a:blip>
          <a:stretch>
            <a:fillRect/>
          </a:stretch>
        </p:blipFill>
        <p:spPr>
          <a:xfrm>
            <a:off x="152400" y="163975"/>
            <a:ext cx="2704119" cy="4827126"/>
          </a:xfrm>
          <a:prstGeom prst="rect">
            <a:avLst/>
          </a:prstGeom>
          <a:noFill/>
          <a:ln>
            <a:noFill/>
          </a:ln>
        </p:spPr>
      </p:pic>
      <p:pic>
        <p:nvPicPr>
          <p:cNvPr id="727" name="Google Shape;727;p86"/>
          <p:cNvPicPr preferRelativeResize="0"/>
          <p:nvPr/>
        </p:nvPicPr>
        <p:blipFill>
          <a:blip r:embed="rId4">
            <a:alphaModFix/>
          </a:blip>
          <a:stretch>
            <a:fillRect/>
          </a:stretch>
        </p:blipFill>
        <p:spPr>
          <a:xfrm>
            <a:off x="3031786" y="163975"/>
            <a:ext cx="2707173" cy="4827124"/>
          </a:xfrm>
          <a:prstGeom prst="rect">
            <a:avLst/>
          </a:prstGeom>
          <a:noFill/>
          <a:ln>
            <a:noFill/>
          </a:ln>
        </p:spPr>
      </p:pic>
      <p:pic>
        <p:nvPicPr>
          <p:cNvPr id="728" name="Google Shape;728;p86"/>
          <p:cNvPicPr preferRelativeResize="0"/>
          <p:nvPr/>
        </p:nvPicPr>
        <p:blipFill>
          <a:blip r:embed="rId5">
            <a:alphaModFix/>
          </a:blip>
          <a:stretch>
            <a:fillRect/>
          </a:stretch>
        </p:blipFill>
        <p:spPr>
          <a:xfrm>
            <a:off x="5914227" y="163975"/>
            <a:ext cx="2707173" cy="4827124"/>
          </a:xfrm>
          <a:prstGeom prst="rect">
            <a:avLst/>
          </a:prstGeom>
          <a:noFill/>
          <a:ln>
            <a:noFill/>
          </a:ln>
        </p:spPr>
      </p:pic>
      <p:sp>
        <p:nvSpPr>
          <p:cNvPr id="729" name="Google Shape;72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7"/>
          <p:cNvPicPr preferRelativeResize="0"/>
          <p:nvPr/>
        </p:nvPicPr>
        <p:blipFill>
          <a:blip r:embed="rId3">
            <a:alphaModFix/>
          </a:blip>
          <a:stretch>
            <a:fillRect/>
          </a:stretch>
        </p:blipFill>
        <p:spPr>
          <a:xfrm>
            <a:off x="1524575" y="195550"/>
            <a:ext cx="2705701" cy="4838701"/>
          </a:xfrm>
          <a:prstGeom prst="rect">
            <a:avLst/>
          </a:prstGeom>
          <a:noFill/>
          <a:ln>
            <a:noFill/>
          </a:ln>
        </p:spPr>
      </p:pic>
      <p:pic>
        <p:nvPicPr>
          <p:cNvPr id="735" name="Google Shape;735;p87"/>
          <p:cNvPicPr preferRelativeResize="0"/>
          <p:nvPr/>
        </p:nvPicPr>
        <p:blipFill>
          <a:blip r:embed="rId4">
            <a:alphaModFix/>
          </a:blip>
          <a:stretch>
            <a:fillRect/>
          </a:stretch>
        </p:blipFill>
        <p:spPr>
          <a:xfrm>
            <a:off x="4405449" y="195550"/>
            <a:ext cx="2705701" cy="4838701"/>
          </a:xfrm>
          <a:prstGeom prst="rect">
            <a:avLst/>
          </a:prstGeom>
          <a:noFill/>
          <a:ln>
            <a:noFill/>
          </a:ln>
        </p:spPr>
      </p:pic>
      <p:sp>
        <p:nvSpPr>
          <p:cNvPr id="736" name="Google Shape;73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742" name="Google Shape;742;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8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rPr b="1" lang="en" sz="1400">
                <a:solidFill>
                  <a:srgbClr val="FFFFFF"/>
                </a:solidFill>
                <a:latin typeface="Architects Daughter"/>
                <a:ea typeface="Architects Daughter"/>
                <a:cs typeface="Architects Daughter"/>
                <a:sym typeface="Architects Daughter"/>
              </a:rPr>
              <a:t>The app performance is good when we see from the user point of view. It starts with positive quotes which makes oneself feel good. While using the app, clicking its logo it opens and smoothly moves on to the next page. We have to click on “Image Button”in the direction activity(tabbed activity) to move on to the Navigation bar activity fragments. While using the app, it’s simple well guided features helps the user to explore more features into it. A page with a beautiful quote and inspirational quote helps the user to connect with the application. The Translator fragment of the app has been made very well managed. There is an option of split screen view to see the video content and sign language side by side. This really makes an app perform better and understandable.</a:t>
            </a:r>
            <a:r>
              <a:rPr lang="en" sz="1400">
                <a:solidFill>
                  <a:srgbClr val="FFFFFF"/>
                </a:solidFill>
                <a:latin typeface="Architects Daughter"/>
                <a:ea typeface="Architects Daughter"/>
                <a:cs typeface="Architects Daughter"/>
                <a:sym typeface="Architects Daughter"/>
              </a:rPr>
              <a:t> </a:t>
            </a:r>
            <a:r>
              <a:rPr b="1" lang="en" sz="1400">
                <a:solidFill>
                  <a:srgbClr val="FFFFFF"/>
                </a:solidFill>
                <a:latin typeface="Architects Daughter"/>
                <a:ea typeface="Architects Daughter"/>
                <a:cs typeface="Architects Daughter"/>
                <a:sym typeface="Architects Daughter"/>
              </a:rPr>
              <a:t>The app performs very well according to the instruction and coding provided. It is well managed with proper scheduled functions and commands. It is easy to understand and use. There is very less percentage of error in the app.</a:t>
            </a:r>
            <a:endParaRPr b="1" sz="1400">
              <a:solidFill>
                <a:srgbClr val="FFFFFF"/>
              </a:solidFill>
              <a:latin typeface="Architects Daughter"/>
              <a:ea typeface="Architects Daughter"/>
              <a:cs typeface="Architects Daughter"/>
              <a:sym typeface="Architects Daughte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 Testing of the LSTM Model for Translation</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To test the code, we have randomly chosen a sentence from the input_sentences list, retrieve the corresponding padded sequence for the sentence, and will pass it to the translate_sentence() method.</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 </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INPUT:-HOW ARE YOU?</a:t>
            </a:r>
            <a:endParaRPr b="1" sz="1600">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OUTPUT:-</a:t>
            </a:r>
            <a:endParaRPr b="1" sz="1600">
              <a:solidFill>
                <a:srgbClr val="FFFFFF"/>
              </a:solidFill>
              <a:latin typeface="Fira Sans Condensed"/>
              <a:ea typeface="Fira Sans Condensed"/>
              <a:cs typeface="Fira Sans Condensed"/>
              <a:sym typeface="Fira Sans Condensed"/>
            </a:endParaRPr>
          </a:p>
        </p:txBody>
      </p:sp>
      <p:sp>
        <p:nvSpPr>
          <p:cNvPr id="749" name="Google Shape;749;p8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Testing(2)</a:t>
            </a:r>
            <a:endParaRPr/>
          </a:p>
        </p:txBody>
      </p:sp>
      <p:sp>
        <p:nvSpPr>
          <p:cNvPr id="750" name="Google Shape;75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756" name="Google Shape;756;p9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HOW</a:t>
            </a:r>
            <a:endParaRPr>
              <a:solidFill>
                <a:srgbClr val="FFFFFF"/>
              </a:solidFill>
            </a:endParaRPr>
          </a:p>
        </p:txBody>
      </p:sp>
      <p:sp>
        <p:nvSpPr>
          <p:cNvPr id="757" name="Google Shape;757;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90"/>
          <p:cNvPicPr preferRelativeResize="0"/>
          <p:nvPr/>
        </p:nvPicPr>
        <p:blipFill>
          <a:blip r:embed="rId3">
            <a:alphaModFix/>
          </a:blip>
          <a:stretch>
            <a:fillRect/>
          </a:stretch>
        </p:blipFill>
        <p:spPr>
          <a:xfrm>
            <a:off x="1340625" y="1792500"/>
            <a:ext cx="2290100" cy="1904025"/>
          </a:xfrm>
          <a:prstGeom prst="rect">
            <a:avLst/>
          </a:prstGeom>
          <a:noFill/>
          <a:ln>
            <a:noFill/>
          </a:ln>
        </p:spPr>
      </p:pic>
      <p:pic>
        <p:nvPicPr>
          <p:cNvPr id="759" name="Google Shape;759;p90"/>
          <p:cNvPicPr preferRelativeResize="0"/>
          <p:nvPr/>
        </p:nvPicPr>
        <p:blipFill>
          <a:blip r:embed="rId4">
            <a:alphaModFix/>
          </a:blip>
          <a:stretch>
            <a:fillRect/>
          </a:stretch>
        </p:blipFill>
        <p:spPr>
          <a:xfrm>
            <a:off x="3805275" y="1763413"/>
            <a:ext cx="2234197" cy="1962200"/>
          </a:xfrm>
          <a:prstGeom prst="rect">
            <a:avLst/>
          </a:prstGeom>
          <a:noFill/>
          <a:ln>
            <a:noFill/>
          </a:ln>
        </p:spPr>
      </p:pic>
      <p:pic>
        <p:nvPicPr>
          <p:cNvPr id="760" name="Google Shape;760;p90"/>
          <p:cNvPicPr preferRelativeResize="0"/>
          <p:nvPr/>
        </p:nvPicPr>
        <p:blipFill>
          <a:blip r:embed="rId5">
            <a:alphaModFix/>
          </a:blip>
          <a:stretch>
            <a:fillRect/>
          </a:stretch>
        </p:blipFill>
        <p:spPr>
          <a:xfrm>
            <a:off x="6155825" y="1763425"/>
            <a:ext cx="1760401" cy="1962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2690450" y="383050"/>
            <a:ext cx="3628800" cy="572700"/>
          </a:xfrm>
          <a:prstGeom prst="rect">
            <a:avLst/>
          </a:prstGeom>
          <a:solidFill>
            <a:srgbClr val="00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chitects Daughter"/>
                <a:ea typeface="Architects Daughter"/>
                <a:cs typeface="Architects Daughter"/>
                <a:sym typeface="Architects Daughter"/>
              </a:rPr>
              <a:t>      </a:t>
            </a:r>
            <a:r>
              <a:rPr lang="en">
                <a:solidFill>
                  <a:srgbClr val="FFFFFF"/>
                </a:solidFill>
                <a:latin typeface="Architects Daughter"/>
                <a:ea typeface="Architects Daughter"/>
                <a:cs typeface="Architects Daughter"/>
                <a:sym typeface="Architects Daughter"/>
              </a:rPr>
              <a:t>Methodology</a:t>
            </a:r>
            <a:endParaRPr>
              <a:solidFill>
                <a:srgbClr val="FFFFFF"/>
              </a:solidFill>
              <a:latin typeface="Architects Daughter"/>
              <a:ea typeface="Architects Daughter"/>
              <a:cs typeface="Architects Daughter"/>
              <a:sym typeface="Architects Daughter"/>
            </a:endParaRPr>
          </a:p>
        </p:txBody>
      </p:sp>
      <p:sp>
        <p:nvSpPr>
          <p:cNvPr id="187" name="Google Shape;187;p28"/>
          <p:cNvSpPr/>
          <p:nvPr/>
        </p:nvSpPr>
        <p:spPr>
          <a:xfrm flipH="1">
            <a:off x="2585618" y="2112574"/>
            <a:ext cx="1832677" cy="1347652"/>
          </a:xfrm>
          <a:prstGeom prst="flowChartDisplay">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8" name="Google Shape;188;p28"/>
          <p:cNvSpPr/>
          <p:nvPr/>
        </p:nvSpPr>
        <p:spPr>
          <a:xfrm flipH="1">
            <a:off x="6859643" y="2112574"/>
            <a:ext cx="1832677" cy="1347652"/>
          </a:xfrm>
          <a:prstGeom prst="flowChartDisplay">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Representation(Animated hands interpreting audio)</a:t>
            </a:r>
            <a:endParaRPr>
              <a:solidFill>
                <a:srgbClr val="FFFFFF"/>
              </a:solidFill>
              <a:latin typeface="Architects Daughter"/>
              <a:ea typeface="Architects Daughter"/>
              <a:cs typeface="Architects Daughter"/>
              <a:sym typeface="Architects Daughter"/>
            </a:endParaRPr>
          </a:p>
        </p:txBody>
      </p:sp>
      <p:sp>
        <p:nvSpPr>
          <p:cNvPr id="189" name="Google Shape;189;p28"/>
          <p:cNvSpPr/>
          <p:nvPr/>
        </p:nvSpPr>
        <p:spPr>
          <a:xfrm flipH="1">
            <a:off x="4770493" y="2112574"/>
            <a:ext cx="1832677" cy="1347652"/>
          </a:xfrm>
          <a:prstGeom prst="flowChartDisplay">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Synchronous translation</a:t>
            </a:r>
            <a:endParaRPr>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a:t>
            </a:r>
            <a:r>
              <a:rPr lang="en">
                <a:solidFill>
                  <a:srgbClr val="FFFFFF"/>
                </a:solidFill>
                <a:latin typeface="Architects Daughter"/>
                <a:ea typeface="Architects Daughter"/>
                <a:cs typeface="Architects Daughter"/>
                <a:sym typeface="Architects Daughter"/>
              </a:rPr>
              <a:t>LSTM</a:t>
            </a:r>
            <a:r>
              <a:rPr lang="en">
                <a:solidFill>
                  <a:srgbClr val="FFFFFF"/>
                </a:solidFill>
                <a:latin typeface="Architects Daughter"/>
                <a:ea typeface="Architects Daughter"/>
                <a:cs typeface="Architects Daughter"/>
                <a:sym typeface="Architects Daughter"/>
              </a:rPr>
              <a:t>)-(speech-to-sign language)</a:t>
            </a:r>
            <a:endParaRPr>
              <a:solidFill>
                <a:srgbClr val="FFFFFF"/>
              </a:solidFill>
              <a:latin typeface="Architects Daughter"/>
              <a:ea typeface="Architects Daughter"/>
              <a:cs typeface="Architects Daughter"/>
              <a:sym typeface="Architects Daughter"/>
            </a:endParaRPr>
          </a:p>
        </p:txBody>
      </p:sp>
      <p:sp>
        <p:nvSpPr>
          <p:cNvPr id="190" name="Google Shape;190;p28"/>
          <p:cNvSpPr/>
          <p:nvPr/>
        </p:nvSpPr>
        <p:spPr>
          <a:xfrm flipH="1">
            <a:off x="311693" y="2112574"/>
            <a:ext cx="1832677" cy="1347652"/>
          </a:xfrm>
          <a:prstGeom prst="flowChartDisplay">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chitects Daughter"/>
                <a:ea typeface="Architects Daughter"/>
                <a:cs typeface="Architects Daughter"/>
                <a:sym typeface="Architects Daughter"/>
              </a:rPr>
              <a:t>Audio (input) as dataset </a:t>
            </a:r>
            <a:endParaRPr>
              <a:solidFill>
                <a:srgbClr val="FFFFFF"/>
              </a:solidFill>
              <a:latin typeface="Architects Daughter"/>
              <a:ea typeface="Architects Daughter"/>
              <a:cs typeface="Architects Daughter"/>
              <a:sym typeface="Architects Daughter"/>
            </a:endParaRPr>
          </a:p>
        </p:txBody>
      </p:sp>
      <p:sp>
        <p:nvSpPr>
          <p:cNvPr id="191" name="Google Shape;191;p28"/>
          <p:cNvSpPr txBox="1"/>
          <p:nvPr/>
        </p:nvSpPr>
        <p:spPr>
          <a:xfrm>
            <a:off x="2629850" y="2198125"/>
            <a:ext cx="174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latin typeface="Architects Daughter"/>
                <a:ea typeface="Architects Daughter"/>
                <a:cs typeface="Architects Daughter"/>
                <a:sym typeface="Architects Daughter"/>
              </a:rPr>
              <a:t>Recognition(the technology needed to capture and interpret audio)</a:t>
            </a:r>
            <a:endParaRPr>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latin typeface="Architects Daughter"/>
              <a:ea typeface="Architects Daughter"/>
              <a:cs typeface="Architects Daughter"/>
              <a:sym typeface="Architects Daughter"/>
            </a:endParaRPr>
          </a:p>
        </p:txBody>
      </p:sp>
      <p:sp>
        <p:nvSpPr>
          <p:cNvPr id="192" name="Google Shape;192;p28"/>
          <p:cNvSpPr/>
          <p:nvPr/>
        </p:nvSpPr>
        <p:spPr>
          <a:xfrm flipH="1" rot="10800000">
            <a:off x="1820025" y="3544300"/>
            <a:ext cx="1085100" cy="593100"/>
          </a:xfrm>
          <a:prstGeom prst="curvedDown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 name="Google Shape;193;p28"/>
          <p:cNvSpPr/>
          <p:nvPr/>
        </p:nvSpPr>
        <p:spPr>
          <a:xfrm flipH="1" rot="10800000">
            <a:off x="4024175" y="3544300"/>
            <a:ext cx="1085100" cy="593100"/>
          </a:xfrm>
          <a:prstGeom prst="curvedDown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4" name="Google Shape;194;p28"/>
          <p:cNvSpPr/>
          <p:nvPr/>
        </p:nvSpPr>
        <p:spPr>
          <a:xfrm flipH="1" rot="10800000">
            <a:off x="6228325" y="3572000"/>
            <a:ext cx="1085100" cy="554100"/>
          </a:xfrm>
          <a:prstGeom prst="curvedDown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95" name="Google Shape;195;p28"/>
          <p:cNvPicPr preferRelativeResize="0"/>
          <p:nvPr/>
        </p:nvPicPr>
        <p:blipFill>
          <a:blip r:embed="rId3">
            <a:alphaModFix/>
          </a:blip>
          <a:stretch>
            <a:fillRect/>
          </a:stretch>
        </p:blipFill>
        <p:spPr>
          <a:xfrm>
            <a:off x="6781825" y="193025"/>
            <a:ext cx="1744200" cy="1744200"/>
          </a:xfrm>
          <a:prstGeom prst="rect">
            <a:avLst/>
          </a:prstGeom>
          <a:noFill/>
          <a:ln>
            <a:noFill/>
          </a:ln>
        </p:spPr>
      </p:pic>
      <p:pic>
        <p:nvPicPr>
          <p:cNvPr id="196" name="Google Shape;196;p28"/>
          <p:cNvPicPr preferRelativeResize="0"/>
          <p:nvPr/>
        </p:nvPicPr>
        <p:blipFill>
          <a:blip r:embed="rId4">
            <a:alphaModFix/>
          </a:blip>
          <a:stretch>
            <a:fillRect/>
          </a:stretch>
        </p:blipFill>
        <p:spPr>
          <a:xfrm>
            <a:off x="395200" y="383050"/>
            <a:ext cx="1832675" cy="1101175"/>
          </a:xfrm>
          <a:prstGeom prst="rect">
            <a:avLst/>
          </a:prstGeom>
          <a:noFill/>
          <a:ln>
            <a:noFill/>
          </a:ln>
        </p:spPr>
      </p:pic>
      <p:sp>
        <p:nvSpPr>
          <p:cNvPr id="197" name="Google Shape;19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1"/>
          <p:cNvSpPr txBox="1"/>
          <p:nvPr>
            <p:ph idx="1" type="body"/>
          </p:nvPr>
        </p:nvSpPr>
        <p:spPr>
          <a:xfrm>
            <a:off x="-956400" y="839750"/>
            <a:ext cx="548700" cy="24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1"/>
          <p:cNvSpPr txBox="1"/>
          <p:nvPr>
            <p:ph type="title"/>
          </p:nvPr>
        </p:nvSpPr>
        <p:spPr>
          <a:xfrm>
            <a:off x="-618150" y="509825"/>
            <a:ext cx="9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8" name="Google Shape;768;p91"/>
          <p:cNvPicPr preferRelativeResize="0"/>
          <p:nvPr/>
        </p:nvPicPr>
        <p:blipFill>
          <a:blip r:embed="rId3">
            <a:alphaModFix/>
          </a:blip>
          <a:stretch>
            <a:fillRect/>
          </a:stretch>
        </p:blipFill>
        <p:spPr>
          <a:xfrm>
            <a:off x="150174" y="0"/>
            <a:ext cx="2288901" cy="5143500"/>
          </a:xfrm>
          <a:prstGeom prst="rect">
            <a:avLst/>
          </a:prstGeom>
          <a:noFill/>
          <a:ln>
            <a:noFill/>
          </a:ln>
        </p:spPr>
      </p:pic>
      <p:pic>
        <p:nvPicPr>
          <p:cNvPr id="769" name="Google Shape;769;p91"/>
          <p:cNvPicPr preferRelativeResize="0"/>
          <p:nvPr/>
        </p:nvPicPr>
        <p:blipFill>
          <a:blip r:embed="rId4">
            <a:alphaModFix/>
          </a:blip>
          <a:stretch>
            <a:fillRect/>
          </a:stretch>
        </p:blipFill>
        <p:spPr>
          <a:xfrm>
            <a:off x="7102025" y="0"/>
            <a:ext cx="2003449" cy="1866125"/>
          </a:xfrm>
          <a:prstGeom prst="rect">
            <a:avLst/>
          </a:prstGeom>
          <a:noFill/>
          <a:ln>
            <a:noFill/>
          </a:ln>
        </p:spPr>
      </p:pic>
      <p:pic>
        <p:nvPicPr>
          <p:cNvPr id="770" name="Google Shape;770;p91"/>
          <p:cNvPicPr preferRelativeResize="0"/>
          <p:nvPr/>
        </p:nvPicPr>
        <p:blipFill>
          <a:blip r:embed="rId5">
            <a:alphaModFix/>
          </a:blip>
          <a:stretch>
            <a:fillRect/>
          </a:stretch>
        </p:blipFill>
        <p:spPr>
          <a:xfrm>
            <a:off x="7148250" y="1866125"/>
            <a:ext cx="1911010" cy="3258525"/>
          </a:xfrm>
          <a:prstGeom prst="rect">
            <a:avLst/>
          </a:prstGeom>
          <a:noFill/>
          <a:ln>
            <a:noFill/>
          </a:ln>
        </p:spPr>
      </p:pic>
      <p:sp>
        <p:nvSpPr>
          <p:cNvPr id="771" name="Google Shape;771;p91"/>
          <p:cNvSpPr txBox="1"/>
          <p:nvPr/>
        </p:nvSpPr>
        <p:spPr>
          <a:xfrm>
            <a:off x="2996950" y="1959425"/>
            <a:ext cx="34647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300">
                <a:solidFill>
                  <a:srgbClr val="FFFFFF"/>
                </a:solidFill>
                <a:latin typeface="Fira Sans Condensed Light"/>
                <a:ea typeface="Fira Sans Condensed Light"/>
                <a:cs typeface="Fira Sans Condensed Light"/>
                <a:sym typeface="Fira Sans Condensed Light"/>
              </a:rPr>
              <a:t> ARE YOU?</a:t>
            </a:r>
            <a:endParaRPr sz="63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 AND DISCUSSION </a:t>
            </a:r>
            <a:endParaRPr/>
          </a:p>
        </p:txBody>
      </p:sp>
      <p:sp>
        <p:nvSpPr>
          <p:cNvPr id="777" name="Google Shape;777;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8" name="Google Shape;778;p9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6350" lvl="0" marL="63500" rtl="0" algn="l">
              <a:lnSpc>
                <a:spcPct val="115000"/>
              </a:lnSpc>
              <a:spcBef>
                <a:spcPts val="0"/>
              </a:spcBef>
              <a:spcAft>
                <a:spcPts val="0"/>
              </a:spcAft>
              <a:buNone/>
            </a:pPr>
            <a:r>
              <a:rPr b="1" lang="en" sz="1400">
                <a:solidFill>
                  <a:srgbClr val="FFFFFF"/>
                </a:solidFill>
                <a:latin typeface="Architects Daughter"/>
                <a:ea typeface="Architects Daughter"/>
                <a:cs typeface="Architects Daughter"/>
                <a:sym typeface="Architects Daughter"/>
              </a:rPr>
              <a:t>The system provided by us is a flexible system, easy to use. Proper instructions and graphics have been provided with a decent basic color in the background. As the user completes the login , page with a motivation quote welcomes the user to read instructions to be followed for split screen mode in android and finally the translator is ready to use. Some extra features are also provided in the application like a virtual library to read books and also a fragment to write and save notes.</a:t>
            </a:r>
            <a:endParaRPr b="1" sz="1400">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b="1" sz="1400">
              <a:latin typeface="Architects Daughter"/>
              <a:ea typeface="Architects Daughter"/>
              <a:cs typeface="Architects Daughter"/>
              <a:sym typeface="Architects Daughte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3"/>
          <p:cNvSpPr txBox="1"/>
          <p:nvPr>
            <p:ph idx="1" type="body"/>
          </p:nvPr>
        </p:nvSpPr>
        <p:spPr>
          <a:xfrm>
            <a:off x="720100" y="1164150"/>
            <a:ext cx="263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LOGIN: logging in the details </a:t>
            </a:r>
            <a:endParaRPr b="1">
              <a:solidFill>
                <a:srgbClr val="FFFFFF"/>
              </a:solidFill>
              <a:latin typeface="Fira Sans Condensed"/>
              <a:ea typeface="Fira Sans Condensed"/>
              <a:cs typeface="Fira Sans Condensed"/>
              <a:sym typeface="Fira Sans Condensed"/>
            </a:endParaRPr>
          </a:p>
        </p:txBody>
      </p:sp>
      <p:sp>
        <p:nvSpPr>
          <p:cNvPr id="784" name="Google Shape;784;p9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INPUT</a:t>
            </a:r>
            <a:endParaRPr/>
          </a:p>
        </p:txBody>
      </p:sp>
      <p:sp>
        <p:nvSpPr>
          <p:cNvPr id="785" name="Google Shape;78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6" name="Google Shape;786;p93"/>
          <p:cNvPicPr preferRelativeResize="0"/>
          <p:nvPr/>
        </p:nvPicPr>
        <p:blipFill>
          <a:blip r:embed="rId3">
            <a:alphaModFix/>
          </a:blip>
          <a:stretch>
            <a:fillRect/>
          </a:stretch>
        </p:blipFill>
        <p:spPr>
          <a:xfrm>
            <a:off x="3977300" y="1082513"/>
            <a:ext cx="2163150" cy="3574775"/>
          </a:xfrm>
          <a:prstGeom prst="rect">
            <a:avLst/>
          </a:prstGeom>
          <a:noFill/>
          <a:ln>
            <a:noFill/>
          </a:ln>
        </p:spPr>
      </p:pic>
      <p:sp>
        <p:nvSpPr>
          <p:cNvPr id="787" name="Google Shape;787;p93"/>
          <p:cNvSpPr txBox="1"/>
          <p:nvPr>
            <p:ph idx="1" type="body"/>
          </p:nvPr>
        </p:nvSpPr>
        <p:spPr>
          <a:xfrm>
            <a:off x="720100" y="1934700"/>
            <a:ext cx="2638800" cy="7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PERMISSIONS:-Allowing our app to use audio from the another meeting app.</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000000"/>
              </a:solidFill>
              <a:latin typeface="Fira Sans Condensed"/>
              <a:ea typeface="Fira Sans Condensed"/>
              <a:cs typeface="Fira Sans Condensed"/>
              <a:sym typeface="Fira Sans Condensed"/>
            </a:endParaRPr>
          </a:p>
        </p:txBody>
      </p:sp>
      <p:sp>
        <p:nvSpPr>
          <p:cNvPr id="788" name="Google Shape;788;p93"/>
          <p:cNvSpPr txBox="1"/>
          <p:nvPr>
            <p:ph idx="1" type="body"/>
          </p:nvPr>
        </p:nvSpPr>
        <p:spPr>
          <a:xfrm>
            <a:off x="720100" y="2822500"/>
            <a:ext cx="2638800" cy="7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Pressing the microphone button to start taking input</a:t>
            </a:r>
            <a:r>
              <a:rPr b="1" lang="en">
                <a:solidFill>
                  <a:srgbClr val="FFFFFF"/>
                </a:solidFill>
                <a:latin typeface="Fira Sans Condensed"/>
                <a:ea typeface="Fira Sans Condensed"/>
                <a:cs typeface="Fira Sans Condensed"/>
                <a:sym typeface="Fira Sans Condensed"/>
              </a:rPr>
              <a:t>.</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000000"/>
              </a:solidFill>
              <a:latin typeface="Fira Sans Condensed"/>
              <a:ea typeface="Fira Sans Condensed"/>
              <a:cs typeface="Fira Sans Condensed"/>
              <a:sym typeface="Fira Sans Condensed"/>
            </a:endParaRPr>
          </a:p>
        </p:txBody>
      </p:sp>
      <p:pic>
        <p:nvPicPr>
          <p:cNvPr id="789" name="Google Shape;789;p93"/>
          <p:cNvPicPr preferRelativeResize="0"/>
          <p:nvPr/>
        </p:nvPicPr>
        <p:blipFill>
          <a:blip r:embed="rId4">
            <a:alphaModFix/>
          </a:blip>
          <a:stretch>
            <a:fillRect/>
          </a:stretch>
        </p:blipFill>
        <p:spPr>
          <a:xfrm>
            <a:off x="6537775" y="922175"/>
            <a:ext cx="2111534" cy="373510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4"/>
          <p:cNvSpPr txBox="1"/>
          <p:nvPr>
            <p:ph idx="1" type="body"/>
          </p:nvPr>
        </p:nvSpPr>
        <p:spPr>
          <a:xfrm>
            <a:off x="720000" y="1152475"/>
            <a:ext cx="414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Translated Indian Sign Language represented through hand movements.</a:t>
            </a:r>
            <a:endParaRPr b="1">
              <a:solidFill>
                <a:srgbClr val="FFFFFF"/>
              </a:solidFill>
              <a:latin typeface="Fira Sans Condensed"/>
              <a:ea typeface="Fira Sans Condensed"/>
              <a:cs typeface="Fira Sans Condensed"/>
              <a:sym typeface="Fira Sans Condensed"/>
            </a:endParaRPr>
          </a:p>
        </p:txBody>
      </p:sp>
      <p:sp>
        <p:nvSpPr>
          <p:cNvPr id="795" name="Google Shape;795;p94"/>
          <p:cNvSpPr txBox="1"/>
          <p:nvPr>
            <p:ph type="title"/>
          </p:nvPr>
        </p:nvSpPr>
        <p:spPr>
          <a:xfrm>
            <a:off x="-719900" y="509825"/>
            <a:ext cx="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94"/>
          <p:cNvSpPr txBox="1"/>
          <p:nvPr/>
        </p:nvSpPr>
        <p:spPr>
          <a:xfrm>
            <a:off x="618150" y="338225"/>
            <a:ext cx="8560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                                                             </a:t>
            </a:r>
            <a:r>
              <a:rPr b="1" lang="en" sz="2900">
                <a:solidFill>
                  <a:srgbClr val="FFFFFF"/>
                </a:solidFill>
                <a:latin typeface="Fira Sans Condensed"/>
                <a:ea typeface="Fira Sans Condensed"/>
                <a:cs typeface="Fira Sans Condensed"/>
                <a:sym typeface="Fira Sans Condensed"/>
              </a:rPr>
              <a:t>        OUTPUT</a:t>
            </a:r>
            <a:endParaRPr b="1" sz="2900">
              <a:solidFill>
                <a:srgbClr val="FFFFFF"/>
              </a:solidFill>
              <a:latin typeface="Fira Sans Condensed"/>
              <a:ea typeface="Fira Sans Condensed"/>
              <a:cs typeface="Fira Sans Condensed"/>
              <a:sym typeface="Fira Sans Condensed"/>
            </a:endParaRPr>
          </a:p>
        </p:txBody>
      </p:sp>
      <p:pic>
        <p:nvPicPr>
          <p:cNvPr id="798" name="Google Shape;798;p94"/>
          <p:cNvPicPr preferRelativeResize="0"/>
          <p:nvPr/>
        </p:nvPicPr>
        <p:blipFill>
          <a:blip r:embed="rId3">
            <a:alphaModFix/>
          </a:blip>
          <a:stretch>
            <a:fillRect/>
          </a:stretch>
        </p:blipFill>
        <p:spPr>
          <a:xfrm>
            <a:off x="1015475" y="2169175"/>
            <a:ext cx="6670601" cy="2516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114300" rtl="0" algn="l">
              <a:lnSpc>
                <a:spcPct val="115000"/>
              </a:lnSpc>
              <a:spcBef>
                <a:spcPts val="1200"/>
              </a:spcBef>
              <a:spcAft>
                <a:spcPts val="0"/>
              </a:spcAft>
              <a:buNone/>
            </a:pPr>
            <a:r>
              <a:rPr b="1" lang="en" sz="1400">
                <a:solidFill>
                  <a:srgbClr val="FFFFFF"/>
                </a:solidFill>
                <a:latin typeface="Architects Daughter"/>
                <a:ea typeface="Architects Daughter"/>
                <a:cs typeface="Architects Daughter"/>
                <a:sym typeface="Architects Daughter"/>
              </a:rPr>
              <a:t>Our app was built on the fact that the online platforms like Microsoft Teams ,Zoom have been given the title of ”online classroom” where the study lectures can take place from the comfort of a home. Although,through ages these platforms were not designed to suit the deaf community. Due to pandemic the whole education has shifted on platforms like these , it has been difficult for the deaf to be able to attend these.</a:t>
            </a:r>
            <a:r>
              <a:rPr b="1" lang="en" sz="1400">
                <a:solidFill>
                  <a:srgbClr val="FFFFFF"/>
                </a:solidFill>
                <a:highlight>
                  <a:srgbClr val="FFFFFF"/>
                </a:highlight>
                <a:latin typeface="Architects Daughter"/>
                <a:ea typeface="Architects Daughter"/>
                <a:cs typeface="Architects Daughter"/>
                <a:sym typeface="Architects Daughter"/>
              </a:rPr>
              <a:t> </a:t>
            </a:r>
            <a:r>
              <a:rPr b="1" lang="en" sz="1400">
                <a:solidFill>
                  <a:srgbClr val="FFFFFF"/>
                </a:solidFill>
                <a:latin typeface="Architects Daughter"/>
                <a:ea typeface="Architects Daughter"/>
                <a:cs typeface="Architects Daughter"/>
                <a:sym typeface="Architects Daughter"/>
              </a:rPr>
              <a:t>Therefore, we made a framework where a deaf student can attend any online lecture or any webinar without having to worry about the translation. We would make it more interactive so they don't feel disconnected from the real process. Our app has achieved some of the above goal. We will enhance some things which will make it much more attractive and effective as well. This app has been made by keeping in mind the fact, why would users use this and how beneficial can he/she be made in order to get a proper chance to enjoy E-Learning.  </a:t>
            </a:r>
            <a:endParaRPr b="1" sz="1400">
              <a:solidFill>
                <a:srgbClr val="FFFFFF"/>
              </a:solidFill>
              <a:latin typeface="Architects Daughter"/>
              <a:ea typeface="Architects Daughter"/>
              <a:cs typeface="Architects Daughter"/>
              <a:sym typeface="Architects Daughter"/>
            </a:endParaRPr>
          </a:p>
          <a:p>
            <a:pPr indent="0" lvl="0" marL="0" rtl="0" algn="l">
              <a:spcBef>
                <a:spcPts val="1200"/>
              </a:spcBef>
              <a:spcAft>
                <a:spcPts val="0"/>
              </a:spcAft>
              <a:buNone/>
            </a:pPr>
            <a:r>
              <a:t/>
            </a:r>
            <a:endParaRPr/>
          </a:p>
        </p:txBody>
      </p:sp>
      <p:sp>
        <p:nvSpPr>
          <p:cNvPr id="804" name="Google Shape;804;p9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805" name="Google Shape;805;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6"/>
          <p:cNvSpPr txBox="1"/>
          <p:nvPr>
            <p:ph idx="1" type="body"/>
          </p:nvPr>
        </p:nvSpPr>
        <p:spPr>
          <a:xfrm>
            <a:off x="720000" y="1152475"/>
            <a:ext cx="7704000" cy="3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rchitects Daughter"/>
                <a:ea typeface="Architects Daughter"/>
                <a:cs typeface="Architects Daughter"/>
                <a:sym typeface="Architects Daughter"/>
              </a:rPr>
              <a:t>Prachi Bhatt:</a:t>
            </a:r>
            <a:endParaRPr b="1">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200">
                <a:solidFill>
                  <a:srgbClr val="FFFFFF"/>
                </a:solidFill>
                <a:latin typeface="Architects Daughter"/>
                <a:ea typeface="Architects Daughter"/>
                <a:cs typeface="Architects Daughter"/>
                <a:sym typeface="Architects Daughter"/>
              </a:rPr>
              <a:t>Android application(Log in Activity, Tabbed activity(3 tabs), navigation bar Activity(3 fragments)), Worked on Voice over in demo video ,6 research paper reading, worked on finding best model out of RNN. GRU, LSTM, worked on Translation using google cloud API, worked on word  Embeddings (TF IDF) in the  LSTM model,worked on report writing. Presentation involvement - 33.3%</a:t>
            </a:r>
            <a:endParaRPr b="1" sz="12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1000"/>
              </a:spcBef>
              <a:spcAft>
                <a:spcPts val="0"/>
              </a:spcAft>
              <a:buNone/>
            </a:pPr>
            <a:r>
              <a:rPr b="1" lang="en">
                <a:solidFill>
                  <a:srgbClr val="FFFFFF"/>
                </a:solidFill>
                <a:latin typeface="Architects Daughter"/>
                <a:ea typeface="Architects Daughter"/>
                <a:cs typeface="Architects Daughter"/>
                <a:sym typeface="Architects Daughter"/>
              </a:rPr>
              <a:t>Toshini Agrawal:</a:t>
            </a:r>
            <a:endParaRPr b="1">
              <a:solidFill>
                <a:srgbClr val="FFFFFF"/>
              </a:solidFill>
              <a:latin typeface="Architects Daughter"/>
              <a:ea typeface="Architects Daughter"/>
              <a:cs typeface="Architects Daughter"/>
              <a:sym typeface="Architects Daughter"/>
            </a:endParaRPr>
          </a:p>
          <a:p>
            <a:pPr indent="0" lvl="0" marL="0" rtl="0" algn="l">
              <a:lnSpc>
                <a:spcPct val="115000"/>
              </a:lnSpc>
              <a:spcBef>
                <a:spcPts val="0"/>
              </a:spcBef>
              <a:spcAft>
                <a:spcPts val="0"/>
              </a:spcAft>
              <a:buNone/>
            </a:pPr>
            <a:r>
              <a:rPr b="1" lang="en" sz="1200">
                <a:solidFill>
                  <a:srgbClr val="FFFFFF"/>
                </a:solidFill>
                <a:latin typeface="Architects Daughter"/>
                <a:ea typeface="Architects Daughter"/>
                <a:cs typeface="Architects Daughter"/>
                <a:sym typeface="Architects Daughter"/>
              </a:rPr>
              <a:t>6 research paper reading, worked on finding best model out of RNN. GRU, LSTM, worked on data preparation, preprocessing and tokenization and padding in  LSTM Model(synchronous translation), worked on enabling project on google cloud for translation(Android App development-translator activity), worked on synopsis writing. Presentation involvement - 33.3%</a:t>
            </a:r>
            <a:endParaRPr b="1" sz="1200">
              <a:solidFill>
                <a:srgbClr val="FFFFFF"/>
              </a:solidFill>
              <a:latin typeface="Architects Daughter"/>
              <a:ea typeface="Architects Daughter"/>
              <a:cs typeface="Architects Daughter"/>
              <a:sym typeface="Architects Daughter"/>
            </a:endParaRPr>
          </a:p>
          <a:p>
            <a:pPr indent="0" lvl="0" marL="0" rtl="0" algn="l">
              <a:lnSpc>
                <a:spcPct val="115000"/>
              </a:lnSpc>
              <a:spcBef>
                <a:spcPts val="1000"/>
              </a:spcBef>
              <a:spcAft>
                <a:spcPts val="0"/>
              </a:spcAft>
              <a:buNone/>
            </a:pPr>
            <a:r>
              <a:rPr b="1" lang="en">
                <a:solidFill>
                  <a:srgbClr val="FFFFFF"/>
                </a:solidFill>
                <a:latin typeface="Architects Daughter"/>
                <a:ea typeface="Architects Daughter"/>
                <a:cs typeface="Architects Daughter"/>
                <a:sym typeface="Architects Daughter"/>
              </a:rPr>
              <a:t>Shivangi Singh:  </a:t>
            </a:r>
            <a:r>
              <a:rPr b="1" lang="en" sz="1200">
                <a:solidFill>
                  <a:srgbClr val="FFFFFF"/>
                </a:solidFill>
                <a:latin typeface="Architects Daughter"/>
                <a:ea typeface="Architects Daughter"/>
                <a:cs typeface="Architects Daughter"/>
                <a:sym typeface="Architects Daughter"/>
              </a:rPr>
              <a:t>                                                                                                 worked on creating splash screen in-app development ,6 research paper reading , worked on finding best model out of RNN. GRU, LSTM Worked on Animation(3D-blender tool ), Worked on the animation in demo video,worked on Report writing , worked on animation for representation module, Presentation involvement  -33.3%</a:t>
            </a:r>
            <a:endParaRPr b="1" sz="1200">
              <a:solidFill>
                <a:srgbClr val="FFFFFF"/>
              </a:solidFill>
              <a:latin typeface="Architects Daughter"/>
              <a:ea typeface="Architects Daughter"/>
              <a:cs typeface="Architects Daughter"/>
              <a:sym typeface="Architects Daughter"/>
            </a:endParaRPr>
          </a:p>
          <a:p>
            <a:pPr indent="0" lvl="0" marL="0" rtl="0" algn="l">
              <a:spcBef>
                <a:spcPts val="1000"/>
              </a:spcBef>
              <a:spcAft>
                <a:spcPts val="0"/>
              </a:spcAft>
              <a:buNone/>
            </a:pPr>
            <a:r>
              <a:t/>
            </a:r>
            <a:endParaRPr b="1" sz="1200">
              <a:solidFill>
                <a:srgbClr val="FFFFFF"/>
              </a:solidFill>
              <a:latin typeface="Architects Daughter"/>
              <a:ea typeface="Architects Daughter"/>
              <a:cs typeface="Architects Daughter"/>
              <a:sym typeface="Architects Daughter"/>
            </a:endParaRPr>
          </a:p>
        </p:txBody>
      </p:sp>
      <p:sp>
        <p:nvSpPr>
          <p:cNvPr id="811" name="Google Shape;811;p9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CONTRIBUTION OF EACH MEMBER</a:t>
            </a:r>
            <a:endParaRPr/>
          </a:p>
        </p:txBody>
      </p:sp>
      <p:sp>
        <p:nvSpPr>
          <p:cNvPr id="812" name="Google Shape;812;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97"/>
          <p:cNvPicPr preferRelativeResize="0"/>
          <p:nvPr/>
        </p:nvPicPr>
        <p:blipFill>
          <a:blip r:embed="rId3">
            <a:alphaModFix/>
          </a:blip>
          <a:stretch>
            <a:fillRect/>
          </a:stretch>
        </p:blipFill>
        <p:spPr>
          <a:xfrm>
            <a:off x="428625" y="152400"/>
            <a:ext cx="8279225" cy="4885575"/>
          </a:xfrm>
          <a:prstGeom prst="rect">
            <a:avLst/>
          </a:prstGeom>
          <a:noFill/>
          <a:ln>
            <a:noFill/>
          </a:ln>
        </p:spPr>
      </p:pic>
      <p:sp>
        <p:nvSpPr>
          <p:cNvPr id="818" name="Google Shape;818;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5844375" y="116600"/>
            <a:ext cx="3166800" cy="6321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 </a:t>
            </a:r>
            <a:r>
              <a:rPr b="1" lang="en">
                <a:solidFill>
                  <a:srgbClr val="FFFFFF"/>
                </a:solidFill>
                <a:latin typeface="Architects Daughter"/>
                <a:ea typeface="Architects Daughter"/>
                <a:cs typeface="Architects Daughter"/>
                <a:sym typeface="Architects Daughter"/>
              </a:rPr>
              <a:t>Continue</a:t>
            </a:r>
            <a:r>
              <a:rPr lang="en">
                <a:solidFill>
                  <a:srgbClr val="FFFFFF"/>
                </a:solidFill>
                <a:latin typeface="Architects Daughter"/>
                <a:ea typeface="Architects Daughter"/>
                <a:cs typeface="Architects Daughter"/>
                <a:sym typeface="Architects Daughter"/>
              </a:rPr>
              <a:t>…</a:t>
            </a:r>
            <a:r>
              <a:rPr b="1" lang="en">
                <a:solidFill>
                  <a:srgbClr val="FFFFFF"/>
                </a:solidFill>
                <a:latin typeface="Architects Daughter"/>
                <a:ea typeface="Architects Daughter"/>
                <a:cs typeface="Architects Daughter"/>
                <a:sym typeface="Architects Daughter"/>
              </a:rPr>
              <a:t>..</a:t>
            </a:r>
            <a:endParaRPr b="1">
              <a:solidFill>
                <a:srgbClr val="FFFFFF"/>
              </a:solidFill>
              <a:latin typeface="Architects Daughter"/>
              <a:ea typeface="Architects Daughter"/>
              <a:cs typeface="Architects Daughter"/>
              <a:sym typeface="Architects Daughter"/>
            </a:endParaRPr>
          </a:p>
        </p:txBody>
      </p:sp>
      <p:sp>
        <p:nvSpPr>
          <p:cNvPr id="203" name="Google Shape;203;p29"/>
          <p:cNvSpPr/>
          <p:nvPr/>
        </p:nvSpPr>
        <p:spPr>
          <a:xfrm>
            <a:off x="3531550" y="748700"/>
            <a:ext cx="1970700" cy="632100"/>
          </a:xfrm>
          <a:prstGeom prst="flowChartAlternateProcess">
            <a:avLst/>
          </a:prstGeom>
          <a:solidFill>
            <a:srgbClr val="274E13">
              <a:alpha val="70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Speech-to-Sign Language Translation</a:t>
            </a:r>
            <a:endParaRPr>
              <a:solidFill>
                <a:srgbClr val="FFFFFF"/>
              </a:solidFill>
            </a:endParaRPr>
          </a:p>
        </p:txBody>
      </p:sp>
      <p:sp>
        <p:nvSpPr>
          <p:cNvPr id="204" name="Google Shape;204;p29"/>
          <p:cNvSpPr/>
          <p:nvPr/>
        </p:nvSpPr>
        <p:spPr>
          <a:xfrm>
            <a:off x="805625" y="1883825"/>
            <a:ext cx="1177500" cy="10536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5" name="Google Shape;205;p29"/>
          <p:cNvSpPr/>
          <p:nvPr/>
        </p:nvSpPr>
        <p:spPr>
          <a:xfrm>
            <a:off x="2837500" y="1883825"/>
            <a:ext cx="1288800" cy="10536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6" name="Google Shape;206;p29"/>
          <p:cNvSpPr/>
          <p:nvPr/>
        </p:nvSpPr>
        <p:spPr>
          <a:xfrm>
            <a:off x="4968550" y="1883825"/>
            <a:ext cx="1177500" cy="10536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7" name="Google Shape;207;p29"/>
          <p:cNvSpPr/>
          <p:nvPr/>
        </p:nvSpPr>
        <p:spPr>
          <a:xfrm>
            <a:off x="7099600" y="1883825"/>
            <a:ext cx="1177500" cy="10536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8" name="Google Shape;208;p29"/>
          <p:cNvSpPr/>
          <p:nvPr/>
        </p:nvSpPr>
        <p:spPr>
          <a:xfrm>
            <a:off x="601150" y="3436800"/>
            <a:ext cx="1673175" cy="1298475"/>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9" name="Google Shape;209;p29"/>
          <p:cNvSpPr/>
          <p:nvPr/>
        </p:nvSpPr>
        <p:spPr>
          <a:xfrm>
            <a:off x="7099600" y="3436800"/>
            <a:ext cx="1586450" cy="12518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Animated hands gestures (ISL)</a:t>
            </a:r>
            <a:endParaRPr>
              <a:solidFill>
                <a:srgbClr val="FFFFFF"/>
              </a:solidFill>
            </a:endParaRPr>
          </a:p>
        </p:txBody>
      </p:sp>
      <p:sp>
        <p:nvSpPr>
          <p:cNvPr id="210" name="Google Shape;210;p29"/>
          <p:cNvSpPr/>
          <p:nvPr/>
        </p:nvSpPr>
        <p:spPr>
          <a:xfrm>
            <a:off x="4968550" y="3436800"/>
            <a:ext cx="1586450" cy="12518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p:txBody>
      </p:sp>
      <p:sp>
        <p:nvSpPr>
          <p:cNvPr id="211" name="Google Shape;211;p29"/>
          <p:cNvSpPr/>
          <p:nvPr/>
        </p:nvSpPr>
        <p:spPr>
          <a:xfrm>
            <a:off x="2701175" y="3436800"/>
            <a:ext cx="1586450" cy="1251800"/>
          </a:xfrm>
          <a:prstGeom prst="flowChartMagneticDisk">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2" name="Google Shape;212;p29"/>
          <p:cNvSpPr txBox="1"/>
          <p:nvPr/>
        </p:nvSpPr>
        <p:spPr>
          <a:xfrm>
            <a:off x="805625" y="2106125"/>
            <a:ext cx="123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Audio (input) as dataset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13" name="Google Shape;213;p29"/>
          <p:cNvSpPr txBox="1"/>
          <p:nvPr/>
        </p:nvSpPr>
        <p:spPr>
          <a:xfrm>
            <a:off x="2936500" y="1930913"/>
            <a:ext cx="1239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Recognition</a:t>
            </a:r>
            <a:endParaRPr>
              <a:solidFill>
                <a:srgbClr val="FFFFFF"/>
              </a:solidFill>
            </a:endParaRPr>
          </a:p>
          <a:p>
            <a:pPr indent="0" lvl="0" marL="0" rtl="0" algn="l">
              <a:spcBef>
                <a:spcPts val="0"/>
              </a:spcBef>
              <a:spcAft>
                <a:spcPts val="0"/>
              </a:spcAft>
              <a:buNone/>
            </a:pPr>
            <a:r>
              <a:rPr lang="en">
                <a:solidFill>
                  <a:srgbClr val="FFFFFF"/>
                </a:solidFill>
              </a:rPr>
              <a:t>(to capture and interpret data)</a:t>
            </a:r>
            <a:endParaRPr>
              <a:solidFill>
                <a:srgbClr val="FFFFFF"/>
              </a:solidFill>
            </a:endParaRPr>
          </a:p>
        </p:txBody>
      </p:sp>
      <p:sp>
        <p:nvSpPr>
          <p:cNvPr id="214" name="Google Shape;214;p29"/>
          <p:cNvSpPr txBox="1"/>
          <p:nvPr/>
        </p:nvSpPr>
        <p:spPr>
          <a:xfrm>
            <a:off x="4968575" y="2045025"/>
            <a:ext cx="15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Synchronous translation</a:t>
            </a:r>
            <a:endParaRPr>
              <a:solidFill>
                <a:srgbClr val="FFFFFF"/>
              </a:solidFill>
            </a:endParaRPr>
          </a:p>
        </p:txBody>
      </p:sp>
      <p:sp>
        <p:nvSpPr>
          <p:cNvPr id="215" name="Google Shape;215;p29"/>
          <p:cNvSpPr txBox="1"/>
          <p:nvPr/>
        </p:nvSpPr>
        <p:spPr>
          <a:xfrm>
            <a:off x="7111800" y="2045025"/>
            <a:ext cx="117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FFFFF"/>
                </a:solidFill>
              </a:rPr>
              <a:t>Representation</a:t>
            </a:r>
            <a:endParaRPr>
              <a:solidFill>
                <a:srgbClr val="FFFFFF"/>
              </a:solidFill>
            </a:endParaRPr>
          </a:p>
        </p:txBody>
      </p:sp>
      <p:sp>
        <p:nvSpPr>
          <p:cNvPr id="216" name="Google Shape;216;p29"/>
          <p:cNvSpPr txBox="1"/>
          <p:nvPr/>
        </p:nvSpPr>
        <p:spPr>
          <a:xfrm>
            <a:off x="5069125" y="3774700"/>
            <a:ext cx="15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Deep learning algorithm</a:t>
            </a:r>
            <a:endParaRPr>
              <a:solidFill>
                <a:srgbClr val="FFFFFF"/>
              </a:solidFill>
            </a:endParaRPr>
          </a:p>
        </p:txBody>
      </p:sp>
      <p:sp>
        <p:nvSpPr>
          <p:cNvPr id="217" name="Google Shape;217;p29"/>
          <p:cNvSpPr/>
          <p:nvPr/>
        </p:nvSpPr>
        <p:spPr>
          <a:xfrm>
            <a:off x="1319975" y="1434025"/>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8" name="Google Shape;218;p29"/>
          <p:cNvSpPr/>
          <p:nvPr/>
        </p:nvSpPr>
        <p:spPr>
          <a:xfrm>
            <a:off x="7583050" y="1434025"/>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9" name="Google Shape;219;p29"/>
          <p:cNvSpPr/>
          <p:nvPr/>
        </p:nvSpPr>
        <p:spPr>
          <a:xfrm>
            <a:off x="5490600" y="1434025"/>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29"/>
          <p:cNvSpPr/>
          <p:nvPr/>
        </p:nvSpPr>
        <p:spPr>
          <a:xfrm>
            <a:off x="3320950" y="1434025"/>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 name="Google Shape;221;p29"/>
          <p:cNvSpPr/>
          <p:nvPr/>
        </p:nvSpPr>
        <p:spPr>
          <a:xfrm>
            <a:off x="7660250" y="2987013"/>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29"/>
          <p:cNvSpPr/>
          <p:nvPr/>
        </p:nvSpPr>
        <p:spPr>
          <a:xfrm>
            <a:off x="5490600" y="2987013"/>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 name="Google Shape;223;p29"/>
          <p:cNvSpPr/>
          <p:nvPr/>
        </p:nvSpPr>
        <p:spPr>
          <a:xfrm>
            <a:off x="1289075" y="2987013"/>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4" name="Google Shape;224;p29"/>
          <p:cNvSpPr/>
          <p:nvPr/>
        </p:nvSpPr>
        <p:spPr>
          <a:xfrm>
            <a:off x="3320950" y="2987013"/>
            <a:ext cx="210600" cy="4002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5" name="Google Shape;225;p29"/>
          <p:cNvSpPr txBox="1"/>
          <p:nvPr/>
        </p:nvSpPr>
        <p:spPr>
          <a:xfrm>
            <a:off x="446200" y="3774700"/>
            <a:ext cx="2106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AutoNum type="arabicPeriod"/>
            </a:pPr>
            <a:r>
              <a:rPr lang="en">
                <a:solidFill>
                  <a:srgbClr val="FFFFFF"/>
                </a:solidFill>
              </a:rPr>
              <a:t>Data Selection</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Pre -processing</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Transformation</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26" name="Google Shape;226;p29"/>
          <p:cNvSpPr txBox="1"/>
          <p:nvPr/>
        </p:nvSpPr>
        <p:spPr>
          <a:xfrm>
            <a:off x="2686375" y="3778238"/>
            <a:ext cx="19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Deep learning algorithm</a:t>
            </a:r>
            <a:endParaRPr>
              <a:solidFill>
                <a:srgbClr val="FFFFFF"/>
              </a:solidFill>
            </a:endParaRPr>
          </a:p>
        </p:txBody>
      </p:sp>
      <p:sp>
        <p:nvSpPr>
          <p:cNvPr id="227" name="Google Shape;22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6419325" y="140650"/>
            <a:ext cx="2724600" cy="7536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Continue…..</a:t>
            </a:r>
            <a:endParaRPr>
              <a:solidFill>
                <a:srgbClr val="FFFFFF"/>
              </a:solidFill>
            </a:endParaRPr>
          </a:p>
        </p:txBody>
      </p:sp>
      <p:sp>
        <p:nvSpPr>
          <p:cNvPr id="233" name="Google Shape;233;p30"/>
          <p:cNvSpPr txBox="1"/>
          <p:nvPr>
            <p:ph idx="1" type="body"/>
          </p:nvPr>
        </p:nvSpPr>
        <p:spPr>
          <a:xfrm>
            <a:off x="311700" y="448900"/>
            <a:ext cx="5946900" cy="572700"/>
          </a:xfrm>
          <a:prstGeom prst="rect">
            <a:avLst/>
          </a:prstGeom>
          <a:solidFill>
            <a:srgbClr val="C27BA0"/>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rchitects Daughter"/>
                <a:ea typeface="Architects Daughter"/>
                <a:cs typeface="Architects Daughter"/>
                <a:sym typeface="Architects Daughter"/>
              </a:rPr>
              <a:t>Here are some important considerations while choosing an algorithm.</a:t>
            </a:r>
            <a:r>
              <a:rPr lang="en" sz="2400">
                <a:solidFill>
                  <a:srgbClr val="FFFFFF"/>
                </a:solidFill>
                <a:latin typeface="Architects Daughter"/>
                <a:ea typeface="Architects Daughter"/>
                <a:cs typeface="Architects Daughter"/>
                <a:sym typeface="Architects Daughter"/>
              </a:rPr>
              <a:t> </a:t>
            </a:r>
            <a:endParaRPr sz="2400">
              <a:solidFill>
                <a:srgbClr val="FFFFFF"/>
              </a:solidFill>
              <a:latin typeface="Architects Daughter"/>
              <a:ea typeface="Architects Daughter"/>
              <a:cs typeface="Architects Daughter"/>
              <a:sym typeface="Architects Daughter"/>
            </a:endParaRPr>
          </a:p>
        </p:txBody>
      </p:sp>
      <p:sp>
        <p:nvSpPr>
          <p:cNvPr id="234" name="Google Shape;234;p30"/>
          <p:cNvSpPr/>
          <p:nvPr/>
        </p:nvSpPr>
        <p:spPr>
          <a:xfrm>
            <a:off x="408200" y="1081350"/>
            <a:ext cx="3608100" cy="1354200"/>
          </a:xfrm>
          <a:prstGeom prst="ellipse">
            <a:avLst/>
          </a:prstGeom>
          <a:solidFill>
            <a:srgbClr val="741B47">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5" name="Google Shape;235;p30"/>
          <p:cNvSpPr/>
          <p:nvPr/>
        </p:nvSpPr>
        <p:spPr>
          <a:xfrm>
            <a:off x="4770300" y="1116300"/>
            <a:ext cx="3608100" cy="1154700"/>
          </a:xfrm>
          <a:prstGeom prst="ellipse">
            <a:avLst/>
          </a:prstGeom>
          <a:solidFill>
            <a:srgbClr val="741B47">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6" name="Google Shape;236;p30"/>
          <p:cNvSpPr/>
          <p:nvPr/>
        </p:nvSpPr>
        <p:spPr>
          <a:xfrm>
            <a:off x="2566350" y="2365700"/>
            <a:ext cx="3557400" cy="11436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p:txBody>
      </p:sp>
      <p:sp>
        <p:nvSpPr>
          <p:cNvPr id="237" name="Google Shape;237;p30"/>
          <p:cNvSpPr/>
          <p:nvPr/>
        </p:nvSpPr>
        <p:spPr>
          <a:xfrm>
            <a:off x="311700" y="3515550"/>
            <a:ext cx="3828900" cy="1354200"/>
          </a:xfrm>
          <a:prstGeom prst="ellipse">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FFFFFF"/>
              </a:solidFill>
            </a:endParaRPr>
          </a:p>
        </p:txBody>
      </p:sp>
      <p:sp>
        <p:nvSpPr>
          <p:cNvPr id="238" name="Google Shape;238;p30"/>
          <p:cNvSpPr/>
          <p:nvPr/>
        </p:nvSpPr>
        <p:spPr>
          <a:xfrm>
            <a:off x="5130550" y="3515550"/>
            <a:ext cx="3685500" cy="12726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p:txBody>
      </p:sp>
      <p:sp>
        <p:nvSpPr>
          <p:cNvPr id="239" name="Google Shape;239;p30"/>
          <p:cNvSpPr txBox="1"/>
          <p:nvPr/>
        </p:nvSpPr>
        <p:spPr>
          <a:xfrm>
            <a:off x="4899250" y="1297900"/>
            <a:ext cx="3290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Architects Daughter"/>
                <a:ea typeface="Architects Daughter"/>
                <a:cs typeface="Architects Daughter"/>
                <a:sym typeface="Architects Daughter"/>
              </a:rPr>
              <a:t>Accuracy and Interpretability of output</a:t>
            </a:r>
            <a:endParaRPr b="1">
              <a:solidFill>
                <a:srgbClr val="FFFFFF"/>
              </a:solidFill>
              <a:latin typeface="Architects Daughter"/>
              <a:ea typeface="Architects Daughter"/>
              <a:cs typeface="Architects Daughter"/>
              <a:sym typeface="Architects Daughter"/>
            </a:endParaRPr>
          </a:p>
        </p:txBody>
      </p:sp>
      <p:sp>
        <p:nvSpPr>
          <p:cNvPr id="240" name="Google Shape;240;p30"/>
          <p:cNvSpPr txBox="1"/>
          <p:nvPr/>
        </p:nvSpPr>
        <p:spPr>
          <a:xfrm>
            <a:off x="773400" y="1186625"/>
            <a:ext cx="32901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Architects Daughter"/>
                <a:ea typeface="Architects Daughter"/>
                <a:cs typeface="Architects Daughter"/>
                <a:sym typeface="Architects Daughter"/>
              </a:rPr>
              <a:t>Size of training data -choosing the algorithms with  high bias /low variance depending on size of dataset.</a:t>
            </a:r>
            <a:endParaRPr b="1">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endParaRPr>
          </a:p>
        </p:txBody>
      </p:sp>
      <p:sp>
        <p:nvSpPr>
          <p:cNvPr id="241" name="Google Shape;241;p30"/>
          <p:cNvSpPr txBox="1"/>
          <p:nvPr/>
        </p:nvSpPr>
        <p:spPr>
          <a:xfrm>
            <a:off x="5718200" y="3633400"/>
            <a:ext cx="31140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Architects Daughter"/>
                <a:ea typeface="Architects Daughter"/>
                <a:cs typeface="Architects Daughter"/>
                <a:sym typeface="Architects Daughter"/>
              </a:rPr>
              <a:t>Number of features:- choosing algorithm which can reduce dimensionality and select important features.</a:t>
            </a:r>
            <a:endParaRPr b="1">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endParaRPr>
          </a:p>
        </p:txBody>
      </p:sp>
      <p:sp>
        <p:nvSpPr>
          <p:cNvPr id="242" name="Google Shape;242;p30"/>
          <p:cNvSpPr txBox="1"/>
          <p:nvPr/>
        </p:nvSpPr>
        <p:spPr>
          <a:xfrm>
            <a:off x="773400" y="3633400"/>
            <a:ext cx="31770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Architects Daughter"/>
                <a:ea typeface="Architects Daughter"/>
                <a:cs typeface="Architects Daughter"/>
                <a:sym typeface="Architects Daughter"/>
              </a:rPr>
              <a:t>Linearity-prioritise linear data but if not then algorithms who can handle complex data without providing high residual errors.</a:t>
            </a:r>
            <a:endParaRPr b="1">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endParaRPr>
          </a:p>
        </p:txBody>
      </p:sp>
      <p:sp>
        <p:nvSpPr>
          <p:cNvPr id="243" name="Google Shape;243;p30"/>
          <p:cNvSpPr txBox="1"/>
          <p:nvPr/>
        </p:nvSpPr>
        <p:spPr>
          <a:xfrm>
            <a:off x="2946750" y="2435600"/>
            <a:ext cx="3177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Architects Daughter"/>
                <a:ea typeface="Architects Daughter"/>
                <a:cs typeface="Architects Daughter"/>
                <a:sym typeface="Architects Daughter"/>
              </a:rPr>
              <a:t>Speed or training time-algorithms which should be easy to implement and quick to respond.</a:t>
            </a:r>
            <a:endParaRPr b="1">
              <a:solidFill>
                <a:srgbClr val="FFFFFF"/>
              </a:solidFill>
              <a:latin typeface="Architects Daughter"/>
              <a:ea typeface="Architects Daughter"/>
              <a:cs typeface="Architects Daughter"/>
              <a:sym typeface="Architects Daughter"/>
            </a:endParaRPr>
          </a:p>
          <a:p>
            <a:pPr indent="0" lvl="0" marL="0" rtl="0" algn="l">
              <a:spcBef>
                <a:spcPts val="0"/>
              </a:spcBef>
              <a:spcAft>
                <a:spcPts val="0"/>
              </a:spcAft>
              <a:buNone/>
            </a:pPr>
            <a:r>
              <a:t/>
            </a:r>
            <a:endParaRPr>
              <a:solidFill>
                <a:srgbClr val="FFFFFF"/>
              </a:solidFill>
              <a:latin typeface="Architects Daughter"/>
              <a:ea typeface="Architects Daughter"/>
              <a:cs typeface="Architects Daughter"/>
              <a:sym typeface="Architects Daughter"/>
            </a:endParaRPr>
          </a:p>
        </p:txBody>
      </p:sp>
      <p:sp>
        <p:nvSpPr>
          <p:cNvPr id="244" name="Google Shape;24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